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05" r:id="rId3"/>
    <p:sldId id="306" r:id="rId4"/>
    <p:sldId id="304" r:id="rId5"/>
    <p:sldId id="293" r:id="rId6"/>
    <p:sldId id="276" r:id="rId7"/>
    <p:sldId id="286" r:id="rId8"/>
    <p:sldId id="267" r:id="rId9"/>
    <p:sldId id="268" r:id="rId10"/>
    <p:sldId id="288" r:id="rId11"/>
    <p:sldId id="307" r:id="rId12"/>
    <p:sldId id="265" r:id="rId13"/>
    <p:sldId id="266" r:id="rId14"/>
    <p:sldId id="262" r:id="rId15"/>
    <p:sldId id="264" r:id="rId16"/>
    <p:sldId id="291" r:id="rId17"/>
    <p:sldId id="302" r:id="rId18"/>
    <p:sldId id="292" r:id="rId19"/>
    <p:sldId id="298" r:id="rId20"/>
    <p:sldId id="308" r:id="rId21"/>
    <p:sldId id="300" r:id="rId22"/>
    <p:sldId id="310" r:id="rId23"/>
    <p:sldId id="299" r:id="rId24"/>
    <p:sldId id="301" r:id="rId25"/>
    <p:sldId id="260" r:id="rId26"/>
    <p:sldId id="270" r:id="rId27"/>
    <p:sldId id="296" r:id="rId28"/>
    <p:sldId id="309" r:id="rId29"/>
    <p:sldId id="294" r:id="rId30"/>
    <p:sldId id="269" r:id="rId31"/>
    <p:sldId id="261" r:id="rId32"/>
    <p:sldId id="258" r:id="rId33"/>
    <p:sldId id="311" r:id="rId34"/>
    <p:sldId id="312" r:id="rId35"/>
    <p:sldId id="313" r:id="rId36"/>
    <p:sldId id="295" r:id="rId37"/>
    <p:sldId id="282" r:id="rId38"/>
    <p:sldId id="263" r:id="rId39"/>
    <p:sldId id="273" r:id="rId40"/>
    <p:sldId id="314" r:id="rId41"/>
    <p:sldId id="303" r:id="rId42"/>
    <p:sldId id="285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342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984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printerSettings" Target="printerSettings/printerSettings1.bin"/><Relationship Id="rId4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22/01/17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22/01/17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22/01/17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22/01/17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22/01/17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22/01/17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22/01/17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22/01/17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22/01/17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22/01/17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22/01/17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22/01/17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01F9CA3-105E-4857-9057-6DB6197DA786}" type="datetimeFigureOut">
              <a:rPr lang="en-US" smtClean="0"/>
              <a:t>22/01/17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image" Target="../media/image9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Relationship Id="rId3" Type="http://schemas.openxmlformats.org/officeDocument/2006/relationships/image" Target="../media/image11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22921" y="3298632"/>
            <a:ext cx="6498158" cy="1724867"/>
          </a:xfrm>
        </p:spPr>
        <p:txBody>
          <a:bodyPr/>
          <a:lstStyle/>
          <a:p>
            <a:r>
              <a:rPr lang="fr-FR" sz="3200" dirty="0" smtClean="0"/>
              <a:t>Médecine</a:t>
            </a:r>
            <a:br>
              <a:rPr lang="fr-FR" sz="3200" dirty="0" smtClean="0"/>
            </a:br>
            <a:r>
              <a:rPr lang="fr-FR" sz="3200" dirty="0" smtClean="0"/>
              <a:t>Esthétique</a:t>
            </a:r>
            <a:br>
              <a:rPr lang="fr-FR" sz="3200" dirty="0" smtClean="0"/>
            </a:br>
            <a:r>
              <a:rPr lang="fr-FR" sz="3200" dirty="0" smtClean="0"/>
              <a:t>Gynécologique :</a:t>
            </a:r>
            <a:br>
              <a:rPr lang="fr-FR" sz="3200" dirty="0" smtClean="0"/>
            </a:br>
            <a:r>
              <a:rPr lang="fr-FR" sz="3200" dirty="0" smtClean="0"/>
              <a:t/>
            </a:r>
            <a:br>
              <a:rPr lang="fr-FR" sz="3200" dirty="0" smtClean="0"/>
            </a:br>
            <a:r>
              <a:rPr lang="fr-FR" sz="3200" dirty="0" smtClean="0"/>
              <a:t>La Réhydratation vaginale</a:t>
            </a:r>
            <a:br>
              <a:rPr lang="fr-FR" sz="3200" dirty="0" smtClean="0"/>
            </a:br>
            <a:r>
              <a:rPr lang="fr-FR" sz="3200" dirty="0" smtClean="0"/>
              <a:t>à l’acide hyaluronique</a:t>
            </a:r>
            <a:r>
              <a:rPr lang="fr-FR" sz="4000" dirty="0" smtClean="0"/>
              <a:t/>
            </a:r>
            <a:br>
              <a:rPr lang="fr-FR" sz="4000" dirty="0" smtClean="0"/>
            </a:br>
            <a:endParaRPr lang="fr-FR" sz="40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22920" y="5220610"/>
            <a:ext cx="6498159" cy="916641"/>
          </a:xfrm>
        </p:spPr>
        <p:txBody>
          <a:bodyPr>
            <a:normAutofit fontScale="25000" lnSpcReduction="20000"/>
          </a:bodyPr>
          <a:lstStyle/>
          <a:p>
            <a:r>
              <a:rPr lang="fr-FR" sz="6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Dr Bertrand DURANTET</a:t>
            </a:r>
          </a:p>
          <a:p>
            <a:r>
              <a:rPr lang="fr-FR" sz="6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Médecin Morphologue &amp; Anti-Âge</a:t>
            </a:r>
          </a:p>
          <a:p>
            <a:endParaRPr lang="fr-FR" sz="6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fr-FR" sz="6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LYON</a:t>
            </a:r>
          </a:p>
          <a:p>
            <a:endParaRPr lang="fr-FR" sz="6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fr-FR" sz="6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www.dr-durantet.com</a:t>
            </a:r>
            <a:endParaRPr lang="fr-FR" sz="6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575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9275" y="535034"/>
            <a:ext cx="8042276" cy="606332"/>
          </a:xfrm>
        </p:spPr>
        <p:txBody>
          <a:bodyPr/>
          <a:lstStyle/>
          <a:p>
            <a:r>
              <a:rPr lang="fr-FR" sz="4400" dirty="0"/>
              <a:t>Rappel : vagin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9275" y="1397000"/>
            <a:ext cx="8042276" cy="48387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r-FR" sz="3100" u="sng" dirty="0" smtClean="0"/>
              <a:t>Vascularisation</a:t>
            </a:r>
            <a:r>
              <a:rPr lang="fr-FR" sz="3100" dirty="0" smtClean="0"/>
              <a:t> : </a:t>
            </a:r>
          </a:p>
          <a:p>
            <a:pPr>
              <a:buFont typeface="Symbol" charset="0"/>
              <a:buChar char=""/>
            </a:pPr>
            <a:r>
              <a:rPr lang="fr-FR" dirty="0" smtClean="0"/>
              <a:t>Artères : </a:t>
            </a:r>
          </a:p>
          <a:p>
            <a:pPr lvl="1">
              <a:buFont typeface="Wingdings" charset="2"/>
              <a:buChar char="Ø"/>
            </a:pPr>
            <a:r>
              <a:rPr lang="fr-FR" dirty="0" smtClean="0"/>
              <a:t>Partie supérieure :</a:t>
            </a:r>
            <a:r>
              <a:rPr lang="fr-FR" dirty="0"/>
              <a:t>  </a:t>
            </a:r>
            <a:endParaRPr lang="fr-FR" dirty="0" smtClean="0"/>
          </a:p>
          <a:p>
            <a:pPr lvl="2">
              <a:buFontTx/>
              <a:buChar char="-"/>
            </a:pPr>
            <a:r>
              <a:rPr lang="fr-FR" dirty="0" smtClean="0"/>
              <a:t>Les A</a:t>
            </a:r>
            <a:r>
              <a:rPr lang="fr-FR" dirty="0"/>
              <a:t>. vésico-</a:t>
            </a:r>
            <a:r>
              <a:rPr lang="fr-FR" dirty="0" smtClean="0"/>
              <a:t>vaginales (branche </a:t>
            </a:r>
            <a:r>
              <a:rPr lang="fr-FR" dirty="0"/>
              <a:t>de l’A. </a:t>
            </a:r>
            <a:r>
              <a:rPr lang="fr-FR" dirty="0" smtClean="0"/>
              <a:t>utérine) </a:t>
            </a:r>
          </a:p>
          <a:p>
            <a:pPr lvl="2">
              <a:buFontTx/>
              <a:buChar char="-"/>
            </a:pPr>
            <a:r>
              <a:rPr lang="is-IS" dirty="0"/>
              <a:t>L</a:t>
            </a:r>
            <a:r>
              <a:rPr lang="is-IS" dirty="0" smtClean="0"/>
              <a:t>’A</a:t>
            </a:r>
            <a:r>
              <a:rPr lang="is-IS" dirty="0"/>
              <a:t>. cervico-</a:t>
            </a:r>
            <a:r>
              <a:rPr lang="is-IS" dirty="0" smtClean="0"/>
              <a:t>vaginale </a:t>
            </a:r>
            <a:r>
              <a:rPr lang="is-IS" dirty="0"/>
              <a:t>(idem</a:t>
            </a:r>
            <a:r>
              <a:rPr lang="is-IS" dirty="0" smtClean="0"/>
              <a:t>)</a:t>
            </a:r>
          </a:p>
          <a:p>
            <a:pPr lvl="1">
              <a:buFont typeface="Wingdings" charset="2"/>
              <a:buChar char="Ø"/>
            </a:pPr>
            <a:r>
              <a:rPr lang="fr-FR" dirty="0" smtClean="0"/>
              <a:t>Parties </a:t>
            </a:r>
            <a:r>
              <a:rPr lang="fr-FR" dirty="0"/>
              <a:t>moyenne &amp; inf</a:t>
            </a:r>
            <a:r>
              <a:rPr lang="fr-FR" dirty="0" smtClean="0"/>
              <a:t>. : </a:t>
            </a:r>
          </a:p>
          <a:p>
            <a:pPr marL="974725" lvl="2" indent="-342900">
              <a:buFontTx/>
              <a:buChar char="-"/>
            </a:pPr>
            <a:r>
              <a:rPr lang="fr-FR" dirty="0" smtClean="0"/>
              <a:t>A</a:t>
            </a:r>
            <a:r>
              <a:rPr lang="fr-FR" dirty="0"/>
              <a:t>. vaginale longue </a:t>
            </a:r>
            <a:r>
              <a:rPr lang="fr-FR" dirty="0" smtClean="0"/>
              <a:t>(branche </a:t>
            </a:r>
            <a:r>
              <a:rPr lang="fr-FR" dirty="0"/>
              <a:t>de </a:t>
            </a:r>
            <a:r>
              <a:rPr lang="fr-FR" dirty="0" smtClean="0"/>
              <a:t>l’A</a:t>
            </a:r>
            <a:r>
              <a:rPr lang="fr-FR" dirty="0"/>
              <a:t>. hypogastrique) </a:t>
            </a:r>
            <a:endParaRPr lang="fr-FR" dirty="0" smtClean="0"/>
          </a:p>
          <a:p>
            <a:pPr marL="974725" lvl="2" indent="-342900">
              <a:buFontTx/>
              <a:buChar char="-"/>
            </a:pPr>
            <a:r>
              <a:rPr lang="pl-PL" dirty="0" smtClean="0"/>
              <a:t>A</a:t>
            </a:r>
            <a:r>
              <a:rPr lang="pl-PL" dirty="0"/>
              <a:t>. </a:t>
            </a:r>
            <a:r>
              <a:rPr lang="pl-PL" dirty="0" err="1"/>
              <a:t>hémorroïdale</a:t>
            </a:r>
            <a:r>
              <a:rPr lang="pl-PL" dirty="0"/>
              <a:t> </a:t>
            </a:r>
            <a:r>
              <a:rPr lang="pl-PL" dirty="0" err="1" smtClean="0"/>
              <a:t>moyenne</a:t>
            </a:r>
            <a:r>
              <a:rPr lang="pl-PL" dirty="0" smtClean="0"/>
              <a:t> &amp; </a:t>
            </a:r>
            <a:r>
              <a:rPr lang="pl-PL" dirty="0" err="1" smtClean="0"/>
              <a:t>honteuses</a:t>
            </a:r>
            <a:r>
              <a:rPr lang="pl-PL" dirty="0" smtClean="0"/>
              <a:t> </a:t>
            </a:r>
            <a:r>
              <a:rPr lang="pl-PL" dirty="0" err="1" smtClean="0"/>
              <a:t>internes</a:t>
            </a:r>
            <a:endParaRPr lang="pl-PL" dirty="0"/>
          </a:p>
          <a:p>
            <a:pPr marL="355600" indent="-342900">
              <a:buFont typeface="Symbol" charset="0"/>
              <a:buChar char=""/>
            </a:pPr>
            <a:r>
              <a:rPr lang="pl-PL" dirty="0" err="1" smtClean="0">
                <a:solidFill>
                  <a:srgbClr val="595959"/>
                </a:solidFill>
              </a:rPr>
              <a:t>Veines</a:t>
            </a:r>
            <a:r>
              <a:rPr lang="pl-PL" dirty="0" smtClean="0">
                <a:solidFill>
                  <a:srgbClr val="595959"/>
                </a:solidFill>
              </a:rPr>
              <a:t> </a:t>
            </a:r>
            <a:r>
              <a:rPr lang="pl-PL" dirty="0" smtClean="0"/>
              <a:t>: </a:t>
            </a:r>
          </a:p>
          <a:p>
            <a:pPr marL="1270000" lvl="3" indent="-342900">
              <a:buFont typeface="Wingdings" charset="2"/>
              <a:buChar char="q"/>
            </a:pPr>
            <a:r>
              <a:rPr lang="fr-FR" dirty="0" smtClean="0"/>
              <a:t>Plexus </a:t>
            </a:r>
            <a:r>
              <a:rPr lang="fr-FR" dirty="0"/>
              <a:t>veineux </a:t>
            </a:r>
            <a:r>
              <a:rPr lang="fr-FR" dirty="0" err="1"/>
              <a:t>vesico</a:t>
            </a:r>
            <a:r>
              <a:rPr lang="fr-FR" dirty="0"/>
              <a:t>-vaginale</a:t>
            </a:r>
            <a:endParaRPr lang="pl-PL" dirty="0" smtClean="0"/>
          </a:p>
          <a:p>
            <a:pPr marL="355600" indent="-342900">
              <a:buFont typeface="Symbol" charset="0"/>
              <a:buChar char=""/>
            </a:pPr>
            <a:r>
              <a:rPr lang="pl-PL" dirty="0" err="1" smtClean="0"/>
              <a:t>Lymphatiques</a:t>
            </a:r>
            <a:r>
              <a:rPr lang="pl-PL" dirty="0" smtClean="0"/>
              <a:t> : </a:t>
            </a:r>
          </a:p>
          <a:p>
            <a:pPr marL="1270000" lvl="3" indent="-342900">
              <a:buFont typeface="Wingdings" charset="2"/>
              <a:buChar char="q"/>
            </a:pPr>
            <a:r>
              <a:rPr lang="pl-PL" dirty="0"/>
              <a:t>S</a:t>
            </a:r>
            <a:r>
              <a:rPr lang="pl-PL" dirty="0" smtClean="0"/>
              <a:t>e </a:t>
            </a:r>
            <a:r>
              <a:rPr lang="pl-PL" dirty="0" err="1" smtClean="0"/>
              <a:t>jettent</a:t>
            </a:r>
            <a:r>
              <a:rPr lang="pl-PL" dirty="0" smtClean="0"/>
              <a:t> </a:t>
            </a:r>
            <a:r>
              <a:rPr lang="pl-PL" dirty="0" err="1" smtClean="0"/>
              <a:t>ds</a:t>
            </a:r>
            <a:r>
              <a:rPr lang="pl-PL" dirty="0" smtClean="0"/>
              <a:t> </a:t>
            </a:r>
            <a:r>
              <a:rPr lang="pl-PL" dirty="0" err="1" smtClean="0"/>
              <a:t>les</a:t>
            </a:r>
            <a:r>
              <a:rPr lang="pl-PL" dirty="0" smtClean="0"/>
              <a:t> </a:t>
            </a:r>
            <a:r>
              <a:rPr lang="pl-PL" dirty="0" err="1" smtClean="0"/>
              <a:t>noeuds</a:t>
            </a:r>
            <a:r>
              <a:rPr lang="pl-PL" dirty="0" smtClean="0"/>
              <a:t> </a:t>
            </a:r>
            <a:r>
              <a:rPr lang="pl-PL" dirty="0" err="1" smtClean="0"/>
              <a:t>iliaque</a:t>
            </a:r>
            <a:r>
              <a:rPr lang="pl-PL" dirty="0" smtClean="0"/>
              <a:t> &amp; </a:t>
            </a:r>
            <a:r>
              <a:rPr lang="pl-PL" dirty="0" err="1" smtClean="0"/>
              <a:t>inguinaux</a:t>
            </a:r>
            <a:endParaRPr lang="pl-PL" dirty="0" smtClean="0"/>
          </a:p>
          <a:p>
            <a:pPr marL="355600" indent="-342900">
              <a:buFont typeface="Symbol" charset="0"/>
              <a:buChar char=""/>
            </a:pPr>
            <a:r>
              <a:rPr lang="pl-PL" dirty="0" err="1" smtClean="0"/>
              <a:t>Nerfs</a:t>
            </a:r>
            <a:r>
              <a:rPr lang="pl-PL" dirty="0" smtClean="0"/>
              <a:t> : </a:t>
            </a:r>
          </a:p>
          <a:p>
            <a:pPr marL="1270000" lvl="3" indent="-342900">
              <a:buFont typeface="Wingdings" charset="2"/>
              <a:buChar char="q"/>
            </a:pPr>
            <a:r>
              <a:rPr lang="pl-PL" dirty="0" err="1" smtClean="0"/>
              <a:t>Plexus</a:t>
            </a:r>
            <a:r>
              <a:rPr lang="pl-PL" dirty="0" smtClean="0"/>
              <a:t> </a:t>
            </a:r>
            <a:r>
              <a:rPr lang="pl-PL" dirty="0" err="1" smtClean="0"/>
              <a:t>hypogastrique</a:t>
            </a:r>
            <a:endParaRPr lang="pl-PL" dirty="0" smtClean="0"/>
          </a:p>
          <a:p>
            <a:pPr marL="12700" indent="0">
              <a:buNone/>
            </a:pP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49624" y="6289115"/>
            <a:ext cx="3155576" cy="365125"/>
          </a:xfrm>
        </p:spPr>
        <p:txBody>
          <a:bodyPr/>
          <a:lstStyle/>
          <a:p>
            <a:r>
              <a:rPr lang="pl-PL" dirty="0" err="1" smtClean="0"/>
              <a:t>www.dr-durantet.com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4027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9275" y="420734"/>
            <a:ext cx="8042276" cy="682532"/>
          </a:xfrm>
        </p:spPr>
        <p:txBody>
          <a:bodyPr/>
          <a:lstStyle/>
          <a:p>
            <a:r>
              <a:rPr lang="fr-FR" sz="4400" dirty="0"/>
              <a:t>Rappel : vagin</a:t>
            </a:r>
          </a:p>
        </p:txBody>
      </p:sp>
      <p:pic>
        <p:nvPicPr>
          <p:cNvPr id="4" name="Espace réservé du contenu 3" descr="Vasculrisation vulv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681" r="-40681"/>
          <a:stretch>
            <a:fillRect/>
          </a:stretch>
        </p:blipFill>
        <p:spPr>
          <a:xfrm>
            <a:off x="-1790700" y="1090566"/>
            <a:ext cx="12801600" cy="5437908"/>
          </a:xfrm>
        </p:spPr>
      </p:pic>
      <p:sp>
        <p:nvSpPr>
          <p:cNvPr id="5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40099" y="6492875"/>
            <a:ext cx="3155576" cy="365125"/>
          </a:xfrm>
        </p:spPr>
        <p:txBody>
          <a:bodyPr/>
          <a:lstStyle/>
          <a:p>
            <a:r>
              <a:rPr lang="pl-PL" dirty="0" err="1" smtClean="0"/>
              <a:t>www.dr-durantet.com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5177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9275" y="582113"/>
            <a:ext cx="8042276" cy="574946"/>
          </a:xfrm>
        </p:spPr>
        <p:txBody>
          <a:bodyPr/>
          <a:lstStyle/>
          <a:p>
            <a:r>
              <a:rPr lang="fr-FR" sz="4400" dirty="0" smtClean="0"/>
              <a:t>Rappel : vagin</a:t>
            </a:r>
            <a:endParaRPr lang="fr-FR" sz="4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9275" y="1272614"/>
            <a:ext cx="8042276" cy="5318125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fr-FR" sz="2600" u="sng" dirty="0" smtClean="0"/>
              <a:t>Physiologie</a:t>
            </a:r>
            <a:r>
              <a:rPr lang="fr-FR" sz="2600" dirty="0" smtClean="0"/>
              <a:t> :</a:t>
            </a:r>
            <a:r>
              <a:rPr lang="fr-FR" sz="2600" dirty="0"/>
              <a:t> </a:t>
            </a:r>
            <a:r>
              <a:rPr lang="fr-FR" sz="2600" dirty="0" smtClean="0"/>
              <a:t>La </a:t>
            </a:r>
            <a:r>
              <a:rPr lang="fr-FR" sz="2600" dirty="0"/>
              <a:t>muqueuse </a:t>
            </a:r>
            <a:r>
              <a:rPr lang="fr-FR" sz="2600" dirty="0" smtClean="0"/>
              <a:t>vaginale</a:t>
            </a:r>
          </a:p>
          <a:p>
            <a:pPr lvl="1" algn="just">
              <a:buFontTx/>
              <a:buChar char="-"/>
            </a:pPr>
            <a:r>
              <a:rPr lang="fr-FR" sz="2400" dirty="0" smtClean="0"/>
              <a:t>Les cellules basales de </a:t>
            </a:r>
            <a:r>
              <a:rPr lang="fr-FR" sz="2400" dirty="0"/>
              <a:t>la </a:t>
            </a:r>
            <a:r>
              <a:rPr lang="fr-FR" sz="2400" dirty="0" smtClean="0"/>
              <a:t>muqueuse se </a:t>
            </a:r>
            <a:r>
              <a:rPr lang="fr-FR" sz="2400" dirty="0"/>
              <a:t>reproduisent par </a:t>
            </a:r>
            <a:r>
              <a:rPr lang="fr-FR" sz="2400" dirty="0" smtClean="0"/>
              <a:t>division, près du plexus vasculaire. </a:t>
            </a:r>
            <a:endParaRPr lang="fr-FR" sz="2400" dirty="0"/>
          </a:p>
          <a:p>
            <a:pPr lvl="1" algn="just">
              <a:buFontTx/>
              <a:buChar char="-"/>
            </a:pPr>
            <a:r>
              <a:rPr lang="fr-FR" sz="2400" dirty="0" smtClean="0"/>
              <a:t>Au </a:t>
            </a:r>
            <a:r>
              <a:rPr lang="fr-FR" sz="2400" dirty="0"/>
              <a:t>fur et à mesure qu'elles s'éloignent du tissu conjonctif, pour rejoindre la surface de la muqueuse, ces cellules privées de sang se déshydratent, rétrécissent et durcissent, jusqu'à perdre leur jonctions cellulaires et </a:t>
            </a:r>
            <a:r>
              <a:rPr lang="fr-FR" sz="2400" dirty="0" smtClean="0"/>
              <a:t>desquamer. </a:t>
            </a:r>
            <a:endParaRPr lang="fr-FR" sz="2400" dirty="0"/>
          </a:p>
          <a:p>
            <a:pPr lvl="1" algn="just">
              <a:buFontTx/>
              <a:buChar char="-"/>
            </a:pPr>
            <a:r>
              <a:rPr lang="fr-FR" sz="2400" dirty="0" smtClean="0"/>
              <a:t>Le glycogène </a:t>
            </a:r>
            <a:r>
              <a:rPr lang="fr-FR" sz="2400" dirty="0"/>
              <a:t>de ces cellules est transformé </a:t>
            </a:r>
            <a:r>
              <a:rPr lang="fr-FR" sz="2400" dirty="0" smtClean="0"/>
              <a:t>en glucose puis en </a:t>
            </a:r>
            <a:r>
              <a:rPr lang="fr-FR" sz="2400" dirty="0"/>
              <a:t>acide lactique par l'épithélium lui-même, </a:t>
            </a:r>
            <a:r>
              <a:rPr lang="fr-FR" sz="2400" dirty="0" smtClean="0"/>
              <a:t>mais aussi par </a:t>
            </a:r>
            <a:r>
              <a:rPr lang="fr-FR" sz="2400" dirty="0"/>
              <a:t>la flore </a:t>
            </a:r>
            <a:r>
              <a:rPr lang="fr-FR" sz="2400" dirty="0" smtClean="0"/>
              <a:t>vaginale. </a:t>
            </a:r>
          </a:p>
          <a:p>
            <a:pPr lvl="1" algn="just">
              <a:buFontTx/>
              <a:buChar char="-"/>
            </a:pPr>
            <a:r>
              <a:rPr lang="fr-FR" sz="2400" dirty="0" smtClean="0"/>
              <a:t>Les </a:t>
            </a:r>
            <a:r>
              <a:rPr lang="fr-FR" sz="2400" dirty="0"/>
              <a:t>cellules issues de la desquamation sont évacuées par les sécrétions </a:t>
            </a:r>
            <a:r>
              <a:rPr lang="fr-FR" sz="2400" dirty="0" smtClean="0"/>
              <a:t>vaginales : système d’auto</a:t>
            </a:r>
            <a:r>
              <a:rPr lang="fr-FR" sz="2400" dirty="0"/>
              <a:t>-</a:t>
            </a:r>
            <a:r>
              <a:rPr lang="fr-FR" sz="2400" dirty="0" smtClean="0"/>
              <a:t>nettoyage</a:t>
            </a:r>
            <a:r>
              <a:rPr lang="fr-FR" sz="2400" dirty="0"/>
              <a:t> </a:t>
            </a:r>
            <a:r>
              <a:rPr lang="fr-FR" sz="2400" dirty="0" smtClean="0"/>
              <a:t>(pas </a:t>
            </a:r>
            <a:r>
              <a:rPr lang="fr-FR" sz="2400" dirty="0"/>
              <a:t>besoin de douches vaginales !</a:t>
            </a:r>
            <a:r>
              <a:rPr lang="fr-FR" sz="2400" dirty="0" smtClean="0"/>
              <a:t>)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49624" y="6289115"/>
            <a:ext cx="3155576" cy="365125"/>
          </a:xfrm>
        </p:spPr>
        <p:txBody>
          <a:bodyPr/>
          <a:lstStyle/>
          <a:p>
            <a:r>
              <a:rPr lang="pl-PL" dirty="0" err="1" smtClean="0"/>
              <a:t>www.dr-durantet.com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6135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9275" y="461972"/>
            <a:ext cx="8042276" cy="655040"/>
          </a:xfrm>
        </p:spPr>
        <p:txBody>
          <a:bodyPr/>
          <a:lstStyle/>
          <a:p>
            <a:r>
              <a:rPr lang="fr-FR" sz="4400" dirty="0"/>
              <a:t>Rappel : vagin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2900" y="1600201"/>
            <a:ext cx="8248651" cy="3594099"/>
          </a:xfrm>
        </p:spPr>
        <p:txBody>
          <a:bodyPr>
            <a:normAutofit/>
          </a:bodyPr>
          <a:lstStyle/>
          <a:p>
            <a:pPr marL="349250" lvl="1" indent="0" algn="just">
              <a:buNone/>
            </a:pPr>
            <a:r>
              <a:rPr lang="fr-FR" sz="2400" u="sng" dirty="0"/>
              <a:t>Physiologie</a:t>
            </a:r>
            <a:r>
              <a:rPr lang="fr-FR" sz="2400" dirty="0"/>
              <a:t> </a:t>
            </a:r>
            <a:r>
              <a:rPr lang="fr-FR" sz="2400" dirty="0" smtClean="0"/>
              <a:t>:</a:t>
            </a:r>
            <a:r>
              <a:rPr lang="fr-FR" sz="2400" dirty="0"/>
              <a:t> </a:t>
            </a:r>
            <a:r>
              <a:rPr lang="fr-FR" sz="2400" dirty="0" smtClean="0"/>
              <a:t>La </a:t>
            </a:r>
            <a:r>
              <a:rPr lang="fr-FR" sz="2400" dirty="0"/>
              <a:t>flore </a:t>
            </a:r>
            <a:r>
              <a:rPr lang="fr-FR" sz="2400" dirty="0" smtClean="0"/>
              <a:t>vaginale</a:t>
            </a:r>
            <a:endParaRPr lang="fr-FR" sz="2400" dirty="0"/>
          </a:p>
          <a:p>
            <a:pPr lvl="1" algn="just">
              <a:buFontTx/>
              <a:buChar char="-"/>
            </a:pPr>
            <a:r>
              <a:rPr lang="fr-FR" dirty="0"/>
              <a:t>C</a:t>
            </a:r>
            <a:r>
              <a:rPr lang="fr-FR" dirty="0" smtClean="0"/>
              <a:t>omposée de </a:t>
            </a:r>
            <a:r>
              <a:rPr lang="fr-FR" dirty="0"/>
              <a:t>lactobacilles ou </a:t>
            </a:r>
            <a:r>
              <a:rPr lang="fr-FR" i="1" dirty="0"/>
              <a:t>B</a:t>
            </a:r>
            <a:r>
              <a:rPr lang="fr-FR" i="1" dirty="0" smtClean="0"/>
              <a:t>acilles </a:t>
            </a:r>
            <a:r>
              <a:rPr lang="fr-FR" i="1" dirty="0"/>
              <a:t>de </a:t>
            </a:r>
            <a:r>
              <a:rPr lang="fr-FR" i="1" dirty="0" err="1" smtClean="0"/>
              <a:t>Döderlein</a:t>
            </a:r>
            <a:endParaRPr lang="fr-FR" i="1" dirty="0"/>
          </a:p>
          <a:p>
            <a:pPr lvl="1" algn="just">
              <a:buFontTx/>
              <a:buChar char="-"/>
            </a:pPr>
            <a:r>
              <a:rPr lang="fr-FR" dirty="0" smtClean="0"/>
              <a:t>Transforme le glucose en acide lactique.</a:t>
            </a:r>
          </a:p>
          <a:p>
            <a:pPr lvl="1" algn="just">
              <a:buFontTx/>
              <a:buChar char="-"/>
            </a:pPr>
            <a:r>
              <a:rPr lang="fr-FR" dirty="0"/>
              <a:t>U</a:t>
            </a:r>
            <a:r>
              <a:rPr lang="fr-FR" dirty="0" smtClean="0"/>
              <a:t>n </a:t>
            </a:r>
            <a:r>
              <a:rPr lang="fr-FR" dirty="0"/>
              <a:t>pH acide dans le </a:t>
            </a:r>
            <a:r>
              <a:rPr lang="fr-FR" dirty="0" smtClean="0"/>
              <a:t>vagin empêche </a:t>
            </a:r>
            <a:r>
              <a:rPr lang="fr-FR" dirty="0"/>
              <a:t>la prolifération </a:t>
            </a:r>
            <a:r>
              <a:rPr lang="fr-FR" dirty="0" smtClean="0"/>
              <a:t>de micro</a:t>
            </a:r>
            <a:r>
              <a:rPr lang="fr-FR" dirty="0"/>
              <a:t>-organismes pathogènes (microbes, parasites, champignons...)</a:t>
            </a:r>
            <a:r>
              <a:rPr lang="fr-FR" dirty="0" smtClean="0"/>
              <a:t>.</a:t>
            </a:r>
          </a:p>
          <a:p>
            <a:pPr lvl="2" algn="just">
              <a:buFontTx/>
              <a:buChar char="-"/>
            </a:pPr>
            <a:endParaRPr lang="fr-FR" sz="2200" dirty="0" smtClean="0"/>
          </a:p>
          <a:p>
            <a:pPr marL="685800" lvl="2" indent="0" algn="ctr">
              <a:buNone/>
            </a:pPr>
            <a:r>
              <a:rPr lang="fr-FR" sz="2200" dirty="0" smtClean="0"/>
              <a:t>= système </a:t>
            </a:r>
            <a:r>
              <a:rPr lang="fr-FR" sz="2200" dirty="0"/>
              <a:t>d'auto-défense </a:t>
            </a:r>
            <a:endParaRPr lang="fr-FR" sz="2200" dirty="0" smtClean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49624" y="6289115"/>
            <a:ext cx="3155576" cy="365125"/>
          </a:xfrm>
        </p:spPr>
        <p:txBody>
          <a:bodyPr/>
          <a:lstStyle/>
          <a:p>
            <a:r>
              <a:rPr lang="pl-PL" dirty="0" err="1" smtClean="0"/>
              <a:t>www.dr-durantet.com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5288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9275" y="513461"/>
            <a:ext cx="8042276" cy="620714"/>
          </a:xfrm>
        </p:spPr>
        <p:txBody>
          <a:bodyPr/>
          <a:lstStyle/>
          <a:p>
            <a:r>
              <a:rPr lang="fr-FR" sz="4400" dirty="0"/>
              <a:t>Rappel : vagin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9275" y="1435100"/>
            <a:ext cx="8042276" cy="47371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u="sng" dirty="0" smtClean="0"/>
              <a:t>Physiopathologie</a:t>
            </a:r>
            <a:r>
              <a:rPr lang="fr-FR" dirty="0" smtClean="0"/>
              <a:t> : La ménopause</a:t>
            </a:r>
          </a:p>
          <a:p>
            <a:pPr lvl="1">
              <a:buFont typeface="Arial"/>
              <a:buChar char="•"/>
            </a:pPr>
            <a:r>
              <a:rPr lang="fr-FR" dirty="0" smtClean="0"/>
              <a:t>Baisse des </a:t>
            </a:r>
            <a:r>
              <a:rPr lang="fr-FR" dirty="0" err="1" smtClean="0"/>
              <a:t>oestrogènes</a:t>
            </a:r>
            <a:r>
              <a:rPr lang="fr-FR" dirty="0" smtClean="0"/>
              <a:t> -&gt; diminution épaisseur épithélium (- 70% après 50 ans) par diminution </a:t>
            </a:r>
            <a:r>
              <a:rPr lang="fr-FR" i="1" dirty="0" err="1"/>
              <a:t>T</a:t>
            </a:r>
            <a:r>
              <a:rPr lang="fr-FR" i="1" dirty="0" err="1" smtClean="0"/>
              <a:t>urn</a:t>
            </a:r>
            <a:r>
              <a:rPr lang="fr-FR" i="1" dirty="0" smtClean="0"/>
              <a:t> over </a:t>
            </a:r>
            <a:r>
              <a:rPr lang="fr-FR" dirty="0" smtClean="0"/>
              <a:t>cellulaire </a:t>
            </a:r>
            <a:r>
              <a:rPr lang="fr-FR" dirty="0"/>
              <a:t> </a:t>
            </a:r>
            <a:r>
              <a:rPr lang="fr-FR" dirty="0" smtClean="0"/>
              <a:t>&amp; réduction de la vascularisation -&gt; baisse de synthèse élastine &amp; collagène -&gt; baisse de synthèse du glucose.</a:t>
            </a:r>
          </a:p>
          <a:p>
            <a:pPr lvl="1">
              <a:buFont typeface="Arial"/>
              <a:buChar char="•"/>
            </a:pPr>
            <a:r>
              <a:rPr lang="fr-FR" dirty="0" smtClean="0"/>
              <a:t>D’où augmentation pH </a:t>
            </a:r>
            <a:r>
              <a:rPr lang="fr-FR" dirty="0" err="1" smtClean="0"/>
              <a:t>intravaginal</a:t>
            </a:r>
            <a:r>
              <a:rPr lang="fr-FR" dirty="0" smtClean="0"/>
              <a:t> (&gt; 5), par diminution activités des lactobacilles, d’où baisse de production acide lactique protégeant la muqueuse : rôle de barrière modifié.</a:t>
            </a:r>
          </a:p>
          <a:p>
            <a:pPr lvl="1">
              <a:buFont typeface="Arial"/>
              <a:buChar char="•"/>
            </a:pPr>
            <a:r>
              <a:rPr lang="fr-FR" dirty="0" smtClean="0"/>
              <a:t>D’où modification de la flore vaginale, atrophie muqueuse et diminution hydratation.</a:t>
            </a:r>
          </a:p>
          <a:p>
            <a:pPr lvl="1">
              <a:buFont typeface="Arial"/>
              <a:buChar char="•"/>
            </a:pPr>
            <a:r>
              <a:rPr lang="fr-FR" dirty="0" smtClean="0"/>
              <a:t>Le vagin devient alors moins élastique.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49624" y="6289115"/>
            <a:ext cx="3155576" cy="365125"/>
          </a:xfrm>
        </p:spPr>
        <p:txBody>
          <a:bodyPr/>
          <a:lstStyle/>
          <a:p>
            <a:r>
              <a:rPr lang="pl-PL" dirty="0" err="1" smtClean="0"/>
              <a:t>www.dr-durantet.com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5208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9275" y="480560"/>
            <a:ext cx="8042276" cy="712249"/>
          </a:xfrm>
        </p:spPr>
        <p:txBody>
          <a:bodyPr/>
          <a:lstStyle/>
          <a:p>
            <a:r>
              <a:rPr lang="fr-FR" sz="4400" dirty="0"/>
              <a:t>Réhydratation vaginale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sz="2600" u="sng" dirty="0" smtClean="0"/>
              <a:t>Indications</a:t>
            </a:r>
            <a:r>
              <a:rPr lang="fr-FR" sz="2600" dirty="0" smtClean="0"/>
              <a:t> :</a:t>
            </a:r>
          </a:p>
          <a:p>
            <a:pPr marL="581025" lvl="3" indent="-285750">
              <a:spcBef>
                <a:spcPts val="2000"/>
              </a:spcBef>
              <a:buFont typeface="Arial"/>
              <a:buChar char="•"/>
            </a:pPr>
            <a:r>
              <a:rPr lang="fr-FR" sz="2400" dirty="0"/>
              <a:t>A</a:t>
            </a:r>
            <a:r>
              <a:rPr lang="fr-FR" sz="2400" dirty="0" smtClean="0"/>
              <a:t>trophie </a:t>
            </a:r>
            <a:r>
              <a:rPr lang="fr-FR" sz="2400" dirty="0"/>
              <a:t>muqueuse post-ménopausique</a:t>
            </a:r>
            <a:r>
              <a:rPr lang="fr-FR" sz="2400" dirty="0" smtClean="0"/>
              <a:t>,</a:t>
            </a:r>
          </a:p>
          <a:p>
            <a:pPr marL="581025" lvl="3" indent="-285750">
              <a:spcBef>
                <a:spcPts val="2000"/>
              </a:spcBef>
              <a:buFont typeface="Arial"/>
              <a:buChar char="•"/>
            </a:pPr>
            <a:r>
              <a:rPr lang="fr-FR" sz="2400" dirty="0" smtClean="0"/>
              <a:t>Atrophie </a:t>
            </a:r>
            <a:r>
              <a:rPr lang="fr-FR" sz="2400" dirty="0"/>
              <a:t>muqueuse </a:t>
            </a:r>
            <a:r>
              <a:rPr lang="fr-FR" sz="2400" dirty="0" smtClean="0"/>
              <a:t>iatrogène </a:t>
            </a:r>
            <a:r>
              <a:rPr lang="fr-FR" sz="2400" dirty="0"/>
              <a:t>(</a:t>
            </a:r>
            <a:r>
              <a:rPr lang="fr-FR" sz="2400" dirty="0" err="1"/>
              <a:t>tamoxifène</a:t>
            </a:r>
            <a:r>
              <a:rPr lang="fr-FR" sz="2400" dirty="0"/>
              <a:t>, </a:t>
            </a:r>
            <a:r>
              <a:rPr lang="fr-FR" sz="2400" dirty="0" err="1"/>
              <a:t>isotrétinoïne</a:t>
            </a:r>
            <a:r>
              <a:rPr lang="fr-FR" sz="2400" dirty="0"/>
              <a:t>, antidépresseurs tricycliques, neuroleptiques, ménopause chirurgicale</a:t>
            </a:r>
            <a:r>
              <a:rPr lang="fr-FR" sz="2400" dirty="0" smtClean="0"/>
              <a:t>)</a:t>
            </a:r>
            <a:endParaRPr lang="fr-FR" sz="2400" dirty="0"/>
          </a:p>
          <a:p>
            <a:pPr marL="581025" lvl="3" indent="-285750">
              <a:spcBef>
                <a:spcPts val="2000"/>
              </a:spcBef>
              <a:buFont typeface="Arial"/>
              <a:buChar char="•"/>
            </a:pPr>
            <a:r>
              <a:rPr lang="fr-FR" sz="2400" dirty="0" smtClean="0"/>
              <a:t>Cicatrice </a:t>
            </a:r>
            <a:r>
              <a:rPr lang="fr-FR" sz="2400" dirty="0"/>
              <a:t>périnéale </a:t>
            </a:r>
            <a:r>
              <a:rPr lang="fr-FR" sz="2400" dirty="0" smtClean="0"/>
              <a:t>douloureuse ou </a:t>
            </a:r>
            <a:r>
              <a:rPr lang="fr-FR" sz="2400" dirty="0" err="1" smtClean="0"/>
              <a:t>fibrosée</a:t>
            </a:r>
            <a:r>
              <a:rPr lang="fr-FR" sz="2400" dirty="0" smtClean="0"/>
              <a:t> (épisiotomie, chirurgie du périnée, radiothérapie)</a:t>
            </a:r>
            <a:r>
              <a:rPr lang="fr-FR" sz="2400" dirty="0"/>
              <a:t>,</a:t>
            </a:r>
          </a:p>
          <a:p>
            <a:pPr marL="581025" lvl="3" indent="-285750">
              <a:spcBef>
                <a:spcPts val="2000"/>
              </a:spcBef>
              <a:buFont typeface="Arial"/>
              <a:buChar char="•"/>
            </a:pPr>
            <a:r>
              <a:rPr lang="fr-FR" sz="2400" dirty="0" smtClean="0"/>
              <a:t>Sécheresse </a:t>
            </a:r>
            <a:r>
              <a:rPr lang="fr-FR" sz="2400" dirty="0"/>
              <a:t>vulvo-</a:t>
            </a:r>
            <a:r>
              <a:rPr lang="fr-FR" sz="2400" dirty="0" smtClean="0"/>
              <a:t>vaginale de la femme jeune (béance vulvo-vaginale, psychologique</a:t>
            </a:r>
            <a:r>
              <a:rPr lang="is-IS" sz="2400" dirty="0" smtClean="0"/>
              <a:t>…)</a:t>
            </a:r>
            <a:r>
              <a:rPr lang="fr-FR" sz="2400" dirty="0" smtClean="0"/>
              <a:t>,</a:t>
            </a:r>
          </a:p>
          <a:p>
            <a:pPr marL="581025" lvl="3" indent="-285750">
              <a:spcBef>
                <a:spcPts val="2000"/>
              </a:spcBef>
              <a:buFont typeface="Arial"/>
              <a:buChar char="•"/>
            </a:pPr>
            <a:r>
              <a:rPr lang="fr-FR" sz="2400" dirty="0" smtClean="0"/>
              <a:t>Post-partum.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49624" y="6289115"/>
            <a:ext cx="3155576" cy="365125"/>
          </a:xfrm>
        </p:spPr>
        <p:txBody>
          <a:bodyPr/>
          <a:lstStyle/>
          <a:p>
            <a:r>
              <a:rPr lang="pl-PL" dirty="0" err="1" smtClean="0"/>
              <a:t>www.dr-durantet.com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5611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9275" y="420734"/>
            <a:ext cx="8042276" cy="682532"/>
          </a:xfrm>
        </p:spPr>
        <p:txBody>
          <a:bodyPr/>
          <a:lstStyle/>
          <a:p>
            <a:r>
              <a:rPr lang="fr-FR" sz="4400" dirty="0"/>
              <a:t>Réhydratation vaginale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9275" y="1600200"/>
            <a:ext cx="8042276" cy="444499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r-FR" sz="2600" u="sng" dirty="0" smtClean="0"/>
              <a:t>Contre-indications</a:t>
            </a:r>
            <a:r>
              <a:rPr lang="fr-FR" sz="2600" dirty="0" smtClean="0"/>
              <a:t> : </a:t>
            </a:r>
            <a:endParaRPr lang="fr-FR" dirty="0" smtClean="0"/>
          </a:p>
          <a:p>
            <a:pPr lvl="1">
              <a:buFont typeface="Arial"/>
              <a:buChar char="•"/>
            </a:pPr>
            <a:r>
              <a:rPr lang="fr-FR" sz="2400" dirty="0" smtClean="0"/>
              <a:t>Idem que pour les injections d’acide hyaluronique :</a:t>
            </a:r>
          </a:p>
          <a:p>
            <a:pPr lvl="3">
              <a:buFont typeface="Lucida Grande"/>
              <a:buChar char="-"/>
            </a:pPr>
            <a:r>
              <a:rPr lang="fr-FR" sz="2200" dirty="0" smtClean="0"/>
              <a:t>Allergie à l’AH</a:t>
            </a:r>
          </a:p>
          <a:p>
            <a:pPr lvl="3">
              <a:buFont typeface="Lucida Grande"/>
              <a:buChar char="-"/>
            </a:pPr>
            <a:r>
              <a:rPr lang="fr-FR" sz="2200" dirty="0" smtClean="0"/>
              <a:t>Maladie systémique (néoplasie)</a:t>
            </a:r>
          </a:p>
          <a:p>
            <a:pPr lvl="3">
              <a:buFont typeface="Lucida Grande"/>
              <a:buChar char="-"/>
            </a:pPr>
            <a:r>
              <a:rPr lang="fr-FR" sz="2200" dirty="0" smtClean="0"/>
              <a:t>Maladie auto-immune non stabilisée</a:t>
            </a:r>
          </a:p>
          <a:p>
            <a:pPr lvl="3">
              <a:buFont typeface="Lucida Grande"/>
              <a:buChar char="-"/>
            </a:pPr>
            <a:r>
              <a:rPr lang="fr-FR" sz="2200" dirty="0" smtClean="0"/>
              <a:t>RAA avec localisation cardiaque</a:t>
            </a:r>
          </a:p>
          <a:p>
            <a:pPr lvl="3">
              <a:buFont typeface="Lucida Grande"/>
              <a:buChar char="-"/>
            </a:pPr>
            <a:r>
              <a:rPr lang="fr-FR" sz="2200" dirty="0" smtClean="0"/>
              <a:t>Femme enceinte ou allaitante</a:t>
            </a:r>
          </a:p>
          <a:p>
            <a:pPr lvl="3">
              <a:buFont typeface="Lucida Grande"/>
              <a:buChar char="-"/>
            </a:pPr>
            <a:r>
              <a:rPr lang="fr-FR" sz="2200" dirty="0" smtClean="0"/>
              <a:t>Implants non résorbables </a:t>
            </a:r>
          </a:p>
          <a:p>
            <a:pPr lvl="1">
              <a:buFont typeface="Arial"/>
              <a:buChar char="•"/>
            </a:pPr>
            <a:r>
              <a:rPr lang="fr-FR" sz="2400" dirty="0" smtClean="0"/>
              <a:t>Infections vaginales en cours (</a:t>
            </a:r>
            <a:r>
              <a:rPr lang="fr-FR" sz="2400" dirty="0" err="1" smtClean="0"/>
              <a:t>vaginose</a:t>
            </a:r>
            <a:r>
              <a:rPr lang="fr-FR" sz="2400" dirty="0" smtClean="0"/>
              <a:t>, herpès, HPV, mycose</a:t>
            </a:r>
            <a:r>
              <a:rPr lang="is-IS" sz="2400" dirty="0" smtClean="0"/>
              <a:t>…) : </a:t>
            </a:r>
            <a:r>
              <a:rPr lang="is-IS" sz="2400" u="sng" dirty="0" smtClean="0"/>
              <a:t>attendre 6 sem avt d’injecter</a:t>
            </a:r>
            <a:endParaRPr lang="fr-FR" sz="2400" u="sng" dirty="0" smtClean="0"/>
          </a:p>
          <a:p>
            <a:pPr lvl="1">
              <a:buFont typeface="Arial"/>
              <a:buChar char="•"/>
            </a:pPr>
            <a:r>
              <a:rPr lang="fr-FR" sz="2400" dirty="0" smtClean="0"/>
              <a:t>Menstruations</a:t>
            </a:r>
          </a:p>
          <a:p>
            <a:pPr marL="349250" lvl="1" indent="0">
              <a:buNone/>
            </a:pPr>
            <a:endParaRPr lang="fr-FR" dirty="0" smtClean="0"/>
          </a:p>
          <a:p>
            <a:pPr marL="349250" lvl="1" indent="0">
              <a:buNone/>
            </a:pPr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49624" y="6289115"/>
            <a:ext cx="3155576" cy="365125"/>
          </a:xfrm>
        </p:spPr>
        <p:txBody>
          <a:bodyPr/>
          <a:lstStyle/>
          <a:p>
            <a:r>
              <a:rPr lang="pl-PL" dirty="0" err="1" smtClean="0"/>
              <a:t>www.dr-durantet.com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7079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9275" y="611234"/>
            <a:ext cx="8042276" cy="555532"/>
          </a:xfrm>
        </p:spPr>
        <p:txBody>
          <a:bodyPr/>
          <a:lstStyle/>
          <a:p>
            <a:r>
              <a:rPr lang="fr-FR" sz="4400" dirty="0"/>
              <a:t>Réhydratation vaginale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9275" y="1600200"/>
            <a:ext cx="8042276" cy="45846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u="sng" dirty="0" smtClean="0"/>
              <a:t>Cas du lichen </a:t>
            </a:r>
            <a:r>
              <a:rPr lang="fr-FR" u="sng" dirty="0" err="1" smtClean="0"/>
              <a:t>scléro</a:t>
            </a:r>
            <a:r>
              <a:rPr lang="fr-FR" u="sng" dirty="0" smtClean="0"/>
              <a:t>-atrophique vulvaire</a:t>
            </a:r>
            <a:r>
              <a:rPr lang="fr-FR" dirty="0" smtClean="0"/>
              <a:t> : </a:t>
            </a:r>
          </a:p>
          <a:p>
            <a:pPr lvl="1">
              <a:buFont typeface="Arial"/>
              <a:buChar char="•"/>
            </a:pPr>
            <a:r>
              <a:rPr lang="fr-FR" dirty="0"/>
              <a:t>M</a:t>
            </a:r>
            <a:r>
              <a:rPr lang="fr-FR" dirty="0" smtClean="0"/>
              <a:t>aladie auto-immune (inflammation chronique) +++</a:t>
            </a:r>
          </a:p>
          <a:p>
            <a:pPr lvl="1">
              <a:buFont typeface="Arial"/>
              <a:buChar char="•"/>
            </a:pPr>
            <a:r>
              <a:rPr lang="fr-FR" dirty="0" smtClean="0"/>
              <a:t>Population à risque : femme ménopausée</a:t>
            </a:r>
          </a:p>
          <a:p>
            <a:pPr lvl="1">
              <a:buFont typeface="Arial"/>
              <a:buChar char="•"/>
            </a:pPr>
            <a:r>
              <a:rPr lang="fr-FR" dirty="0"/>
              <a:t>C</a:t>
            </a:r>
            <a:r>
              <a:rPr lang="fr-FR" dirty="0" smtClean="0"/>
              <a:t>ontre-indiqué pour les injections d’AH.</a:t>
            </a:r>
          </a:p>
          <a:p>
            <a:pPr lvl="1">
              <a:buFont typeface="Arial"/>
              <a:buChar char="•"/>
            </a:pPr>
            <a:r>
              <a:rPr lang="fr-FR" dirty="0" smtClean="0"/>
              <a:t>Traitement des poussées : dermocorticoïde.</a:t>
            </a:r>
          </a:p>
          <a:p>
            <a:pPr marL="349250" lvl="1" indent="0">
              <a:buNone/>
            </a:pPr>
            <a:r>
              <a:rPr lang="fr-FR" dirty="0" smtClean="0"/>
              <a:t>=&gt; Mais aggrave atrophie </a:t>
            </a:r>
            <a:r>
              <a:rPr lang="fr-FR" dirty="0" err="1" smtClean="0"/>
              <a:t>cutanéo</a:t>
            </a:r>
            <a:r>
              <a:rPr lang="fr-FR" dirty="0" smtClean="0"/>
              <a:t>-muqueuse.</a:t>
            </a:r>
          </a:p>
          <a:p>
            <a:pPr lvl="1">
              <a:buFont typeface="Arial"/>
              <a:buChar char="•"/>
            </a:pPr>
            <a:r>
              <a:rPr lang="fr-FR" dirty="0" smtClean="0"/>
              <a:t>Biopsie indispensable pour confirmer le diagnostic.</a:t>
            </a:r>
          </a:p>
          <a:p>
            <a:pPr lvl="1">
              <a:buFont typeface="Arial"/>
              <a:buChar char="•"/>
            </a:pPr>
            <a:r>
              <a:rPr lang="fr-FR" dirty="0" smtClean="0"/>
              <a:t>Indication AH : </a:t>
            </a:r>
          </a:p>
          <a:p>
            <a:pPr lvl="3">
              <a:buFont typeface="Lucida Grande"/>
              <a:buChar char="-"/>
            </a:pPr>
            <a:r>
              <a:rPr lang="fr-FR" sz="2200" dirty="0" smtClean="0"/>
              <a:t>Maladie confirmée par biopsie</a:t>
            </a:r>
          </a:p>
          <a:p>
            <a:pPr lvl="3">
              <a:buFont typeface="Lucida Grande"/>
              <a:buChar char="-"/>
            </a:pPr>
            <a:r>
              <a:rPr lang="fr-FR" sz="2200" dirty="0" smtClean="0"/>
              <a:t>Maladie stabilisée depuis 5 ans (absence de symptomatologie / dermocorticoïde devenu inutile).</a:t>
            </a:r>
            <a:endParaRPr lang="fr-FR" sz="22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49624" y="6289115"/>
            <a:ext cx="3155576" cy="365125"/>
          </a:xfrm>
        </p:spPr>
        <p:txBody>
          <a:bodyPr/>
          <a:lstStyle/>
          <a:p>
            <a:r>
              <a:rPr lang="pl-PL" dirty="0" err="1" smtClean="0"/>
              <a:t>www.dr-durantet.com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8346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9275" y="477884"/>
            <a:ext cx="8042276" cy="644432"/>
          </a:xfrm>
        </p:spPr>
        <p:txBody>
          <a:bodyPr/>
          <a:lstStyle/>
          <a:p>
            <a:r>
              <a:rPr lang="fr-FR" sz="4400" dirty="0"/>
              <a:t>Réhydratation vaginale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9275" y="1447800"/>
            <a:ext cx="8042276" cy="4825999"/>
          </a:xfrm>
        </p:spPr>
        <p:txBody>
          <a:bodyPr>
            <a:normAutofit fontScale="62500" lnSpcReduction="20000"/>
          </a:bodyPr>
          <a:lstStyle/>
          <a:p>
            <a:pPr marL="349250" lvl="1" indent="0">
              <a:buNone/>
            </a:pPr>
            <a:r>
              <a:rPr lang="fr-FR" sz="2600" u="sng" dirty="0" smtClean="0"/>
              <a:t>Consultation de MMAA</a:t>
            </a:r>
            <a:r>
              <a:rPr lang="fr-FR" sz="2600" dirty="0" smtClean="0"/>
              <a:t> : ECOUTER</a:t>
            </a:r>
          </a:p>
          <a:p>
            <a:pPr marL="349250" lvl="1" indent="0">
              <a:buNone/>
            </a:pPr>
            <a:endParaRPr lang="fr-FR" sz="2600" u="sng" dirty="0"/>
          </a:p>
          <a:p>
            <a:pPr marL="349250" lvl="1" indent="0">
              <a:buNone/>
            </a:pPr>
            <a:r>
              <a:rPr lang="fr-FR" sz="2400" dirty="0" smtClean="0"/>
              <a:t>=&gt; Recherche des symptômes :</a:t>
            </a:r>
          </a:p>
          <a:p>
            <a:pPr lvl="2">
              <a:buFont typeface="Arial"/>
              <a:buChar char="•"/>
            </a:pPr>
            <a:r>
              <a:rPr lang="fr-FR" sz="2400" dirty="0" smtClean="0"/>
              <a:t>Brulures</a:t>
            </a:r>
            <a:r>
              <a:rPr lang="fr-FR" sz="2400" dirty="0"/>
              <a:t>, </a:t>
            </a:r>
          </a:p>
          <a:p>
            <a:pPr lvl="2">
              <a:buFont typeface="Arial"/>
              <a:buChar char="•"/>
            </a:pPr>
            <a:r>
              <a:rPr lang="fr-FR" sz="2400" dirty="0"/>
              <a:t>Dyspareunies, </a:t>
            </a:r>
          </a:p>
          <a:p>
            <a:pPr lvl="2">
              <a:buFont typeface="Arial"/>
              <a:buChar char="•"/>
            </a:pPr>
            <a:r>
              <a:rPr lang="fr-FR" sz="2400" dirty="0"/>
              <a:t>Douleurs per-</a:t>
            </a:r>
            <a:r>
              <a:rPr lang="fr-FR" sz="2400" dirty="0" smtClean="0"/>
              <a:t>coïtales :</a:t>
            </a:r>
          </a:p>
          <a:p>
            <a:pPr marL="968375" lvl="3" indent="0">
              <a:buNone/>
            </a:pPr>
            <a:r>
              <a:rPr lang="fr-FR" sz="2200" dirty="0" smtClean="0"/>
              <a:t>=&gt; superficielle d’intromission (vaginisme, irritation), </a:t>
            </a:r>
            <a:r>
              <a:rPr lang="fr-FR" sz="2200" dirty="0"/>
              <a:t>vaginale </a:t>
            </a:r>
            <a:r>
              <a:rPr lang="fr-FR" sz="2200" dirty="0" smtClean="0"/>
              <a:t>(lubrification, tr de l’excitation) ou profonde (troubles organiques pelviens), </a:t>
            </a:r>
            <a:endParaRPr lang="fr-FR" sz="2200" dirty="0"/>
          </a:p>
          <a:p>
            <a:pPr lvl="2">
              <a:buFont typeface="Arial"/>
              <a:buChar char="•"/>
            </a:pPr>
            <a:r>
              <a:rPr lang="fr-FR" sz="2400" dirty="0"/>
              <a:t>Sécheresse intime, </a:t>
            </a:r>
          </a:p>
          <a:p>
            <a:pPr lvl="2">
              <a:buFont typeface="Arial"/>
              <a:buChar char="•"/>
            </a:pPr>
            <a:r>
              <a:rPr lang="fr-FR" sz="2400" dirty="0"/>
              <a:t>Irritation vaginale</a:t>
            </a:r>
            <a:r>
              <a:rPr lang="fr-FR" sz="2400" dirty="0" smtClean="0"/>
              <a:t>,</a:t>
            </a:r>
          </a:p>
          <a:p>
            <a:pPr lvl="2">
              <a:buFont typeface="Arial"/>
              <a:buChar char="•"/>
            </a:pPr>
            <a:r>
              <a:rPr lang="fr-FR" sz="2400" dirty="0" smtClean="0"/>
              <a:t>Saignement durant les rapports</a:t>
            </a:r>
          </a:p>
          <a:p>
            <a:pPr lvl="2">
              <a:buFont typeface="Arial"/>
              <a:buChar char="•"/>
            </a:pPr>
            <a:r>
              <a:rPr lang="fr-FR" sz="2400" dirty="0" smtClean="0"/>
              <a:t>Inconfort permanent, </a:t>
            </a:r>
            <a:endParaRPr lang="fr-FR" sz="2400" dirty="0"/>
          </a:p>
          <a:p>
            <a:pPr lvl="2">
              <a:buFont typeface="Arial"/>
              <a:buChar char="•"/>
            </a:pPr>
            <a:r>
              <a:rPr lang="fr-FR" sz="2400" dirty="0" smtClean="0"/>
              <a:t>Démangeaisons, prurit, </a:t>
            </a:r>
          </a:p>
          <a:p>
            <a:pPr lvl="2">
              <a:buFont typeface="Arial"/>
              <a:buChar char="•"/>
            </a:pPr>
            <a:r>
              <a:rPr lang="fr-FR" sz="2400" dirty="0" smtClean="0"/>
              <a:t>Taches blanches lisses ou plaques zébrées / plissées</a:t>
            </a:r>
          </a:p>
          <a:p>
            <a:pPr lvl="2">
              <a:buFont typeface="Arial"/>
              <a:buChar char="•"/>
            </a:pPr>
            <a:r>
              <a:rPr lang="fr-FR" sz="2400" dirty="0" smtClean="0"/>
              <a:t>Tendance aux ecchymoses, fendillements,</a:t>
            </a:r>
          </a:p>
          <a:p>
            <a:pPr lvl="2">
              <a:buFont typeface="Arial"/>
              <a:buChar char="•"/>
            </a:pPr>
            <a:r>
              <a:rPr lang="fr-FR" sz="2400" dirty="0" smtClean="0"/>
              <a:t>Expositions accrues aux infections</a:t>
            </a:r>
            <a:r>
              <a:rPr lang="is-IS" sz="2400" dirty="0" smtClean="0"/>
              <a:t>…</a:t>
            </a:r>
          </a:p>
          <a:p>
            <a:pPr lvl="2">
              <a:buFont typeface="Arial"/>
              <a:buChar char="•"/>
            </a:pPr>
            <a:endParaRPr lang="is-IS" sz="2400" dirty="0" smtClean="0"/>
          </a:p>
          <a:p>
            <a:pPr marL="403225" lvl="1" indent="0">
              <a:buNone/>
            </a:pPr>
            <a:r>
              <a:rPr lang="is-IS" sz="2600" dirty="0" smtClean="0"/>
              <a:t>=&gt; Remplir un questionnaire : le </a:t>
            </a:r>
            <a:r>
              <a:rPr lang="fr-FR" sz="2400" i="1" dirty="0" err="1"/>
              <a:t>Female</a:t>
            </a:r>
            <a:r>
              <a:rPr lang="fr-FR" sz="2400" i="1" dirty="0"/>
              <a:t> </a:t>
            </a:r>
            <a:r>
              <a:rPr lang="fr-FR" sz="2400" i="1" dirty="0" err="1"/>
              <a:t>Sexual</a:t>
            </a:r>
            <a:r>
              <a:rPr lang="fr-FR" sz="2400" i="1" dirty="0"/>
              <a:t> </a:t>
            </a:r>
            <a:r>
              <a:rPr lang="fr-FR" sz="2400" i="1" dirty="0" err="1"/>
              <a:t>Function</a:t>
            </a:r>
            <a:r>
              <a:rPr lang="fr-FR" sz="2400" i="1" dirty="0"/>
              <a:t> Index </a:t>
            </a:r>
            <a:r>
              <a:rPr lang="fr-FR" sz="2400" dirty="0"/>
              <a:t>(FSFI</a:t>
            </a:r>
            <a:r>
              <a:rPr lang="fr-FR" sz="2400" dirty="0" smtClean="0"/>
              <a:t>), pour évaluer les symptômes et le ressenti de la patiente. </a:t>
            </a:r>
            <a:endParaRPr lang="fr-FR" sz="2600" dirty="0"/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49624" y="6289115"/>
            <a:ext cx="3155576" cy="365125"/>
          </a:xfrm>
        </p:spPr>
        <p:txBody>
          <a:bodyPr/>
          <a:lstStyle/>
          <a:p>
            <a:r>
              <a:rPr lang="pl-PL" dirty="0" err="1" smtClean="0"/>
              <a:t>www.dr-durantet.com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6310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9275" y="554084"/>
            <a:ext cx="8042276" cy="593632"/>
          </a:xfrm>
        </p:spPr>
        <p:txBody>
          <a:bodyPr/>
          <a:lstStyle/>
          <a:p>
            <a:r>
              <a:rPr lang="fr-FR" sz="4400" dirty="0"/>
              <a:t>Réhydratation </a:t>
            </a:r>
            <a:r>
              <a:rPr lang="fr-FR" sz="4400" dirty="0" smtClean="0"/>
              <a:t>vaginale</a:t>
            </a:r>
            <a:endParaRPr lang="fr-FR" sz="4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r-FR" sz="2600" u="sng" dirty="0" smtClean="0"/>
              <a:t>Consultation de MMAA</a:t>
            </a:r>
            <a:r>
              <a:rPr lang="fr-FR" sz="2600" dirty="0" smtClean="0"/>
              <a:t> : RECHERCHER</a:t>
            </a:r>
          </a:p>
          <a:p>
            <a:pPr marL="0" indent="0">
              <a:buNone/>
            </a:pPr>
            <a:r>
              <a:rPr lang="fr-FR" dirty="0" smtClean="0"/>
              <a:t>=&gt; Examen clinique à la recherche de :</a:t>
            </a:r>
          </a:p>
          <a:p>
            <a:pPr lvl="2"/>
            <a:r>
              <a:rPr lang="fr-FR" sz="2200" dirty="0" smtClean="0"/>
              <a:t>Aspect pâle &amp; atrophié de la muqueuse vulvo-vaginale</a:t>
            </a:r>
          </a:p>
          <a:p>
            <a:pPr lvl="2"/>
            <a:r>
              <a:rPr lang="fr-FR" sz="2200" dirty="0" smtClean="0"/>
              <a:t>Sécheresse</a:t>
            </a:r>
          </a:p>
          <a:p>
            <a:pPr lvl="2"/>
            <a:r>
              <a:rPr lang="fr-FR" sz="2200" dirty="0" err="1" smtClean="0"/>
              <a:t>Vestibulodynie</a:t>
            </a:r>
            <a:r>
              <a:rPr lang="fr-FR" sz="2200" dirty="0" smtClean="0"/>
              <a:t> (test du coton-tige)</a:t>
            </a:r>
          </a:p>
          <a:p>
            <a:pPr lvl="2"/>
            <a:r>
              <a:rPr lang="fr-FR" sz="2200" dirty="0" smtClean="0"/>
              <a:t>Pétéchies</a:t>
            </a:r>
          </a:p>
          <a:p>
            <a:pPr lvl="2"/>
            <a:r>
              <a:rPr lang="fr-FR" sz="2200" dirty="0" smtClean="0"/>
              <a:t>Saignement de contact</a:t>
            </a:r>
          </a:p>
          <a:p>
            <a:pPr lvl="2"/>
            <a:r>
              <a:rPr lang="fr-FR" sz="2200" dirty="0" smtClean="0"/>
              <a:t>Perte d’élasticité</a:t>
            </a:r>
          </a:p>
          <a:p>
            <a:pPr lvl="2"/>
            <a:r>
              <a:rPr lang="fr-FR" sz="2200" dirty="0" smtClean="0"/>
              <a:t>Perte des crêtes vaginales</a:t>
            </a:r>
          </a:p>
          <a:p>
            <a:pPr marL="0" indent="0">
              <a:buNone/>
            </a:pPr>
            <a:r>
              <a:rPr lang="fr-FR" dirty="0" smtClean="0"/>
              <a:t>=&gt; Eliminer les contre-indications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49624" y="6289115"/>
            <a:ext cx="3155576" cy="365125"/>
          </a:xfrm>
        </p:spPr>
        <p:txBody>
          <a:bodyPr/>
          <a:lstStyle/>
          <a:p>
            <a:r>
              <a:rPr lang="pl-PL" dirty="0" err="1" smtClean="0"/>
              <a:t>www.dr-durantet.com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575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9275" y="1397001"/>
            <a:ext cx="8042276" cy="4343400"/>
          </a:xfrm>
        </p:spPr>
        <p:txBody>
          <a:bodyPr/>
          <a:lstStyle/>
          <a:p>
            <a:pPr marL="0" indent="0">
              <a:buNone/>
            </a:pPr>
            <a:r>
              <a:rPr lang="fr-FR" u="sng" dirty="0" smtClean="0"/>
              <a:t>Quelques chiffres</a:t>
            </a:r>
            <a:r>
              <a:rPr lang="fr-FR" dirty="0" smtClean="0"/>
              <a:t> :      </a:t>
            </a:r>
            <a:r>
              <a:rPr lang="fr-FR" i="1" dirty="0" smtClean="0"/>
              <a:t>Ménopause &amp; Sexualité</a:t>
            </a:r>
          </a:p>
          <a:p>
            <a:pPr lvl="1"/>
            <a:r>
              <a:rPr lang="fr-FR" dirty="0" smtClean="0"/>
              <a:t>En 2010, 90 % des femmes atteignent l’âge de la ménopause (contre 30 % au 18</a:t>
            </a:r>
            <a:r>
              <a:rPr lang="fr-FR" baseline="30000" dirty="0" smtClean="0"/>
              <a:t>ème</a:t>
            </a:r>
            <a:r>
              <a:rPr lang="fr-FR" dirty="0" smtClean="0"/>
              <a:t> siècle).</a:t>
            </a:r>
          </a:p>
          <a:p>
            <a:pPr lvl="1"/>
            <a:r>
              <a:rPr lang="fr-FR" dirty="0" smtClean="0"/>
              <a:t>40 000 nouvelles ménopausées / an.</a:t>
            </a:r>
          </a:p>
          <a:p>
            <a:pPr lvl="1"/>
            <a:r>
              <a:rPr lang="fr-FR" dirty="0" smtClean="0"/>
              <a:t>Espérance de vie à 85 ans =&gt; la femme passe donc presque la moitié de sa vie en ménopause !!!</a:t>
            </a:r>
          </a:p>
          <a:p>
            <a:pPr lvl="1"/>
            <a:r>
              <a:rPr lang="fr-FR" dirty="0" smtClean="0"/>
              <a:t>Ménopause = horloge biologique (fertilité), certes, mais pas retraite sexuelle (!) :</a:t>
            </a:r>
          </a:p>
          <a:p>
            <a:pPr lvl="2">
              <a:buFontTx/>
              <a:buChar char="-"/>
            </a:pPr>
            <a:r>
              <a:rPr lang="fr-FR" dirty="0" smtClean="0"/>
              <a:t>60 % sont actives entre 50-59 ans</a:t>
            </a:r>
          </a:p>
          <a:p>
            <a:pPr lvl="2">
              <a:buFontTx/>
              <a:buChar char="-"/>
            </a:pPr>
            <a:r>
              <a:rPr lang="fr-FR" dirty="0" smtClean="0"/>
              <a:t>45 % sont </a:t>
            </a:r>
            <a:r>
              <a:rPr lang="fr-FR" dirty="0"/>
              <a:t>actives entre </a:t>
            </a:r>
            <a:r>
              <a:rPr lang="fr-FR" dirty="0" smtClean="0"/>
              <a:t>60-69 ans</a:t>
            </a:r>
          </a:p>
          <a:p>
            <a:pPr lvl="2">
              <a:buFontTx/>
              <a:buChar char="-"/>
            </a:pPr>
            <a:r>
              <a:rPr lang="fr-FR" dirty="0" smtClean="0"/>
              <a:t>37 % </a:t>
            </a:r>
            <a:r>
              <a:rPr lang="fr-FR" dirty="0"/>
              <a:t>sont actives entre </a:t>
            </a:r>
            <a:r>
              <a:rPr lang="fr-FR" dirty="0" smtClean="0"/>
              <a:t>70-79 </a:t>
            </a:r>
            <a:r>
              <a:rPr lang="fr-FR" dirty="0"/>
              <a:t>ans</a:t>
            </a:r>
          </a:p>
          <a:p>
            <a:pPr lvl="2">
              <a:buFontTx/>
              <a:buChar char="-"/>
            </a:pPr>
            <a:endParaRPr lang="fr-FR" dirty="0"/>
          </a:p>
          <a:p>
            <a:pPr lvl="2">
              <a:buFontTx/>
              <a:buChar char="-"/>
            </a:pPr>
            <a:endParaRPr lang="fr-FR" dirty="0" smtClean="0"/>
          </a:p>
          <a:p>
            <a:pPr lvl="2"/>
            <a:endParaRPr lang="fr-FR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549275" y="558800"/>
            <a:ext cx="8042276" cy="517432"/>
          </a:xfrm>
        </p:spPr>
        <p:txBody>
          <a:bodyPr/>
          <a:lstStyle/>
          <a:p>
            <a:r>
              <a:rPr lang="fr-FR" sz="4400" dirty="0" smtClean="0"/>
              <a:t>Introduction</a:t>
            </a:r>
            <a:endParaRPr lang="fr-FR" dirty="0"/>
          </a:p>
        </p:txBody>
      </p:sp>
      <p:sp>
        <p:nvSpPr>
          <p:cNvPr id="5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49624" y="6289115"/>
            <a:ext cx="3155576" cy="365125"/>
          </a:xfrm>
        </p:spPr>
        <p:txBody>
          <a:bodyPr/>
          <a:lstStyle/>
          <a:p>
            <a:r>
              <a:rPr lang="pl-PL" dirty="0" err="1" smtClean="0"/>
              <a:t>www.dr-durantet.com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8193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549275" y="554084"/>
            <a:ext cx="8042276" cy="593632"/>
          </a:xfrm>
        </p:spPr>
        <p:txBody>
          <a:bodyPr/>
          <a:lstStyle/>
          <a:p>
            <a:r>
              <a:rPr lang="fr-FR" sz="4400" dirty="0"/>
              <a:t>Réhydratation </a:t>
            </a:r>
            <a:r>
              <a:rPr lang="fr-FR" sz="4400" dirty="0" smtClean="0"/>
              <a:t>vaginale</a:t>
            </a:r>
            <a:endParaRPr lang="fr-FR" sz="4400" dirty="0"/>
          </a:p>
        </p:txBody>
      </p:sp>
      <p:pic>
        <p:nvPicPr>
          <p:cNvPr id="9" name="Espace réservé du contenu 8" descr="cicatriceepisiotomi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50" b="-2750"/>
          <a:stretch>
            <a:fillRect/>
          </a:stretch>
        </p:blipFill>
        <p:spPr>
          <a:xfrm>
            <a:off x="549275" y="1600200"/>
            <a:ext cx="8042275" cy="4343400"/>
          </a:xfrm>
        </p:spPr>
      </p:pic>
      <p:sp>
        <p:nvSpPr>
          <p:cNvPr id="2" name="ZoneTexte 1"/>
          <p:cNvSpPr txBox="1"/>
          <p:nvPr/>
        </p:nvSpPr>
        <p:spPr>
          <a:xfrm>
            <a:off x="4989709" y="5840968"/>
            <a:ext cx="3601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Avec la courtoisie du Dr </a:t>
            </a:r>
            <a:r>
              <a:rPr lang="fr-FR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Berrini</a:t>
            </a:r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49624" y="6289115"/>
            <a:ext cx="3155576" cy="365125"/>
          </a:xfrm>
        </p:spPr>
        <p:txBody>
          <a:bodyPr/>
          <a:lstStyle/>
          <a:p>
            <a:r>
              <a:rPr lang="pl-PL" dirty="0" err="1" smtClean="0"/>
              <a:t>www.dr-durantet.com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611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9275" y="630284"/>
            <a:ext cx="8042276" cy="542832"/>
          </a:xfrm>
        </p:spPr>
        <p:txBody>
          <a:bodyPr/>
          <a:lstStyle/>
          <a:p>
            <a:r>
              <a:rPr lang="fr-FR" sz="4400" dirty="0"/>
              <a:t>Réhydratation vaginale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9275" y="1473200"/>
            <a:ext cx="8042276" cy="4826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u="sng" dirty="0" smtClean="0"/>
              <a:t>Consultation MMAA</a:t>
            </a:r>
            <a:r>
              <a:rPr lang="fr-FR" dirty="0" smtClean="0"/>
              <a:t> : EXPLIQUER / DEDRAMATISER</a:t>
            </a:r>
          </a:p>
          <a:p>
            <a:pPr lvl="1">
              <a:buFont typeface="Arial"/>
              <a:buChar char="•"/>
            </a:pPr>
            <a:r>
              <a:rPr lang="fr-FR" dirty="0" smtClean="0"/>
              <a:t>Explication des techniques, avantages, inconvénients et résultats du traitement.</a:t>
            </a:r>
          </a:p>
          <a:p>
            <a:pPr lvl="1">
              <a:buFont typeface="Arial"/>
              <a:buChar char="•"/>
            </a:pPr>
            <a:r>
              <a:rPr lang="fr-FR" dirty="0" smtClean="0"/>
              <a:t>Signature </a:t>
            </a:r>
            <a:r>
              <a:rPr lang="fr-FR" dirty="0"/>
              <a:t>du consentement libre et éclairé 15 jours avant minimum (comme pour toutes injections),</a:t>
            </a:r>
          </a:p>
          <a:p>
            <a:pPr lvl="1">
              <a:buFont typeface="Arial"/>
              <a:buChar char="•"/>
            </a:pPr>
            <a:r>
              <a:rPr lang="fr-FR" dirty="0" smtClean="0"/>
              <a:t>Si </a:t>
            </a:r>
            <a:r>
              <a:rPr lang="fr-FR" dirty="0"/>
              <a:t>ATCD </a:t>
            </a:r>
            <a:r>
              <a:rPr lang="fr-FR" dirty="0" smtClean="0"/>
              <a:t>Herpétique (même buccal !) </a:t>
            </a:r>
            <a:r>
              <a:rPr lang="fr-FR" dirty="0"/>
              <a:t>: </a:t>
            </a:r>
            <a:r>
              <a:rPr lang="fr-FR" dirty="0" smtClean="0"/>
              <a:t>ZELITREX® </a:t>
            </a:r>
          </a:p>
          <a:p>
            <a:pPr marL="349250" lvl="1" indent="0" algn="ctr">
              <a:buNone/>
            </a:pPr>
            <a:r>
              <a:rPr lang="fr-FR" dirty="0"/>
              <a:t>	</a:t>
            </a:r>
            <a:r>
              <a:rPr lang="fr-FR" dirty="0" smtClean="0"/>
              <a:t>	1 </a:t>
            </a:r>
            <a:r>
              <a:rPr lang="fr-FR" dirty="0" err="1" smtClean="0"/>
              <a:t>cp</a:t>
            </a:r>
            <a:r>
              <a:rPr lang="fr-FR" dirty="0" smtClean="0"/>
              <a:t> / jour 3 jours avant et après</a:t>
            </a:r>
            <a:r>
              <a:rPr lang="fr-FR" dirty="0"/>
              <a:t> </a:t>
            </a:r>
            <a:r>
              <a:rPr lang="fr-FR" dirty="0" smtClean="0"/>
              <a:t>la séance</a:t>
            </a:r>
            <a:endParaRPr lang="fr-FR" dirty="0"/>
          </a:p>
          <a:p>
            <a:pPr lvl="1">
              <a:buFont typeface="Arial"/>
              <a:buChar char="•"/>
            </a:pPr>
            <a:r>
              <a:rPr lang="fr-FR" dirty="0"/>
              <a:t>Pas d’anti-inflammatoire/</a:t>
            </a:r>
            <a:r>
              <a:rPr lang="fr-FR" dirty="0" smtClean="0"/>
              <a:t>aspirine et vitamine C, </a:t>
            </a:r>
            <a:r>
              <a:rPr lang="fr-FR" dirty="0"/>
              <a:t>la semaine </a:t>
            </a:r>
            <a:r>
              <a:rPr lang="fr-FR" dirty="0" smtClean="0"/>
              <a:t>précédent l’acte.</a:t>
            </a:r>
          </a:p>
          <a:p>
            <a:pPr lvl="1">
              <a:buFont typeface="Arial"/>
              <a:buChar char="•"/>
            </a:pPr>
            <a:r>
              <a:rPr lang="fr-FR" dirty="0" smtClean="0"/>
              <a:t>Remettre documents explicatifs, devis, consentement et ordonnance</a:t>
            </a: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49624" y="6289115"/>
            <a:ext cx="3155576" cy="365125"/>
          </a:xfrm>
        </p:spPr>
        <p:txBody>
          <a:bodyPr/>
          <a:lstStyle/>
          <a:p>
            <a:r>
              <a:rPr lang="pl-PL" dirty="0" err="1" smtClean="0"/>
              <a:t>www.dr-durantet.com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1611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9275" y="736600"/>
            <a:ext cx="8042276" cy="707932"/>
          </a:xfrm>
        </p:spPr>
        <p:txBody>
          <a:bodyPr/>
          <a:lstStyle/>
          <a:p>
            <a:r>
              <a:rPr lang="fr-FR" sz="4400" dirty="0"/>
              <a:t>Réhydratation vaginale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9275" y="2006599"/>
            <a:ext cx="8042276" cy="3937001"/>
          </a:xfrm>
        </p:spPr>
        <p:txBody>
          <a:bodyPr/>
          <a:lstStyle/>
          <a:p>
            <a:pPr marL="0" indent="0">
              <a:buNone/>
            </a:pPr>
            <a:r>
              <a:rPr lang="fr-FR" u="sng" dirty="0" smtClean="0"/>
              <a:t>Bilan biologique (optionnel)</a:t>
            </a:r>
            <a:r>
              <a:rPr lang="fr-FR" dirty="0" smtClean="0"/>
              <a:t> : </a:t>
            </a:r>
          </a:p>
          <a:p>
            <a:pPr lvl="1">
              <a:buFont typeface="Lucida Grande"/>
              <a:buChar char="-"/>
            </a:pPr>
            <a:r>
              <a:rPr lang="fr-FR" dirty="0" err="1" smtClean="0"/>
              <a:t>Ferritinémie</a:t>
            </a:r>
            <a:endParaRPr lang="fr-FR" dirty="0" smtClean="0"/>
          </a:p>
          <a:p>
            <a:pPr lvl="1">
              <a:buFont typeface="Lucida Grande"/>
              <a:buChar char="-"/>
            </a:pPr>
            <a:r>
              <a:rPr lang="fr-FR" dirty="0" smtClean="0"/>
              <a:t>Vit D</a:t>
            </a:r>
          </a:p>
          <a:p>
            <a:pPr lvl="1">
              <a:buFont typeface="Lucida Grande"/>
              <a:buChar char="-"/>
            </a:pPr>
            <a:r>
              <a:rPr lang="fr-FR" dirty="0" smtClean="0"/>
              <a:t>TSH + </a:t>
            </a:r>
            <a:r>
              <a:rPr lang="fr-FR" dirty="0" err="1" smtClean="0"/>
              <a:t>iodurie</a:t>
            </a:r>
            <a:r>
              <a:rPr lang="fr-FR" dirty="0" smtClean="0"/>
              <a:t> du matin</a:t>
            </a:r>
          </a:p>
          <a:p>
            <a:pPr lvl="1">
              <a:buFont typeface="Lucida Grande"/>
              <a:buChar char="-"/>
            </a:pPr>
            <a:r>
              <a:rPr lang="fr-FR" dirty="0" smtClean="0"/>
              <a:t>Bilan anti-âge : DHEA Sulfate + </a:t>
            </a:r>
            <a:r>
              <a:rPr lang="fr-FR" dirty="0" err="1" smtClean="0"/>
              <a:t>Pregnenolone</a:t>
            </a:r>
            <a:endParaRPr lang="fr-FR" dirty="0" smtClean="0"/>
          </a:p>
          <a:p>
            <a:pPr lvl="1">
              <a:buFont typeface="Lucida Grande"/>
              <a:buChar char="-"/>
            </a:pPr>
            <a:r>
              <a:rPr lang="fr-FR" dirty="0" smtClean="0"/>
              <a:t>Si point d’appel : </a:t>
            </a:r>
            <a:r>
              <a:rPr lang="fr-FR" dirty="0" err="1" smtClean="0"/>
              <a:t>Ac-anti</a:t>
            </a:r>
            <a:r>
              <a:rPr lang="fr-FR" dirty="0" smtClean="0"/>
              <a:t> TPO, </a:t>
            </a:r>
            <a:r>
              <a:rPr lang="fr-FR" dirty="0"/>
              <a:t>ACAN, </a:t>
            </a:r>
            <a:r>
              <a:rPr lang="fr-FR" dirty="0" err="1" smtClean="0"/>
              <a:t>Ac</a:t>
            </a:r>
            <a:r>
              <a:rPr lang="fr-FR" dirty="0" smtClean="0"/>
              <a:t> anti-SSR</a:t>
            </a:r>
            <a:r>
              <a:rPr lang="is-IS" dirty="0" smtClean="0"/>
              <a:t>…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49624" y="6289115"/>
            <a:ext cx="3155576" cy="365125"/>
          </a:xfrm>
        </p:spPr>
        <p:txBody>
          <a:bodyPr/>
          <a:lstStyle/>
          <a:p>
            <a:r>
              <a:rPr lang="pl-PL" dirty="0" err="1" smtClean="0"/>
              <a:t>www.dr-durantet.com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0082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9275" y="515984"/>
            <a:ext cx="8042276" cy="619032"/>
          </a:xfrm>
        </p:spPr>
        <p:txBody>
          <a:bodyPr/>
          <a:lstStyle/>
          <a:p>
            <a:r>
              <a:rPr lang="fr-FR" sz="4400" dirty="0"/>
              <a:t>Réhydratation vaginale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9275" y="1435100"/>
            <a:ext cx="8042276" cy="518159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r-FR" sz="3400" u="sng" dirty="0" smtClean="0"/>
              <a:t>Ordonnance patiente</a:t>
            </a:r>
            <a:r>
              <a:rPr lang="fr-FR" sz="3400" dirty="0" smtClean="0"/>
              <a:t> :</a:t>
            </a:r>
          </a:p>
          <a:p>
            <a:pPr lvl="1">
              <a:buFont typeface="Arial"/>
              <a:buChar char="•"/>
            </a:pPr>
            <a:r>
              <a:rPr lang="fr-FR" b="1" dirty="0" err="1" smtClean="0"/>
              <a:t>Betadine</a:t>
            </a:r>
            <a:r>
              <a:rPr lang="fr-FR" b="1" dirty="0" smtClean="0"/>
              <a:t> ovules </a:t>
            </a:r>
            <a:r>
              <a:rPr lang="fr-FR" dirty="0" smtClean="0"/>
              <a:t>: </a:t>
            </a:r>
          </a:p>
          <a:p>
            <a:pPr marL="349250" lvl="1" indent="0">
              <a:buNone/>
            </a:pPr>
            <a:r>
              <a:rPr lang="fr-FR" dirty="0" smtClean="0"/>
              <a:t>1 ovule le soir au coucher, 3 jours avant les injections</a:t>
            </a:r>
          </a:p>
          <a:p>
            <a:pPr lvl="1">
              <a:buFont typeface="Arial"/>
              <a:buChar char="•"/>
            </a:pPr>
            <a:r>
              <a:rPr lang="fr-FR" b="1" dirty="0" err="1" smtClean="0"/>
              <a:t>Betadine</a:t>
            </a:r>
            <a:r>
              <a:rPr lang="fr-FR" b="1" dirty="0" smtClean="0"/>
              <a:t> </a:t>
            </a:r>
            <a:r>
              <a:rPr lang="fr-FR" b="1" dirty="0" err="1" smtClean="0"/>
              <a:t>gyneco</a:t>
            </a:r>
            <a:r>
              <a:rPr lang="fr-FR" b="1" dirty="0" smtClean="0"/>
              <a:t> </a:t>
            </a:r>
            <a:r>
              <a:rPr lang="fr-FR" dirty="0" smtClean="0"/>
              <a:t>: </a:t>
            </a:r>
          </a:p>
          <a:p>
            <a:pPr marL="349250" lvl="1" indent="0">
              <a:buNone/>
            </a:pPr>
            <a:r>
              <a:rPr lang="fr-FR" dirty="0" smtClean="0"/>
              <a:t>1 toilette intime </a:t>
            </a:r>
            <a:r>
              <a:rPr lang="fr-FR" dirty="0" smtClean="0">
                <a:solidFill>
                  <a:srgbClr val="FF0000"/>
                </a:solidFill>
              </a:rPr>
              <a:t>rigoureuse</a:t>
            </a:r>
            <a:r>
              <a:rPr lang="fr-FR" dirty="0" smtClean="0"/>
              <a:t> la veille au soir et le matin même de l’acte ; et rapporter le flacon au médecin le jour J.</a:t>
            </a:r>
          </a:p>
          <a:p>
            <a:pPr lvl="1">
              <a:buFont typeface="Arial"/>
              <a:buChar char="•"/>
            </a:pPr>
            <a:r>
              <a:rPr lang="fr-FR" b="1" dirty="0" smtClean="0"/>
              <a:t>Gel visqueux oral de Xylocaïne  2% </a:t>
            </a:r>
            <a:r>
              <a:rPr lang="fr-FR" dirty="0" smtClean="0"/>
              <a:t>: </a:t>
            </a:r>
          </a:p>
          <a:p>
            <a:pPr marL="349250" lvl="1" indent="0">
              <a:buNone/>
            </a:pPr>
            <a:r>
              <a:rPr lang="fr-FR" dirty="0" smtClean="0"/>
              <a:t>appliquer 10 ml en intra-vaginal 2 heures avant les injections (prévoir protection)</a:t>
            </a:r>
          </a:p>
          <a:p>
            <a:pPr lvl="1">
              <a:buFont typeface="Arial"/>
              <a:buChar char="•"/>
            </a:pPr>
            <a:r>
              <a:rPr lang="fr-FR" b="1" dirty="0" smtClean="0"/>
              <a:t>1 tampon avec applicateur </a:t>
            </a:r>
            <a:r>
              <a:rPr lang="fr-FR" dirty="0" smtClean="0"/>
              <a:t>: </a:t>
            </a:r>
          </a:p>
          <a:p>
            <a:pPr marL="349250" lvl="1" indent="0">
              <a:buNone/>
            </a:pPr>
            <a:r>
              <a:rPr lang="fr-FR" dirty="0" smtClean="0"/>
              <a:t>à placer </a:t>
            </a:r>
            <a:r>
              <a:rPr lang="fr-FR" dirty="0"/>
              <a:t>par le médecin après l’acte en cas de saignement, </a:t>
            </a:r>
            <a:r>
              <a:rPr lang="fr-FR" dirty="0" smtClean="0"/>
              <a:t>à </a:t>
            </a:r>
            <a:r>
              <a:rPr lang="fr-FR" dirty="0"/>
              <a:t>retirer le </a:t>
            </a:r>
            <a:r>
              <a:rPr lang="fr-FR" dirty="0" smtClean="0"/>
              <a:t>soir même.</a:t>
            </a:r>
            <a:endParaRPr lang="fr-FR" dirty="0"/>
          </a:p>
          <a:p>
            <a:pPr lvl="1">
              <a:buFont typeface="Arial"/>
              <a:buChar char="•"/>
            </a:pPr>
            <a:r>
              <a:rPr lang="fr-FR" b="1" dirty="0"/>
              <a:t>PREMENO Ovule®</a:t>
            </a:r>
            <a:r>
              <a:rPr lang="fr-FR" dirty="0"/>
              <a:t> (acide hyaluronique + acide lactique) :</a:t>
            </a:r>
          </a:p>
          <a:p>
            <a:pPr marL="349250" lvl="1" indent="0">
              <a:buNone/>
            </a:pPr>
            <a:r>
              <a:rPr lang="fr-FR" dirty="0"/>
              <a:t>1 ovule au coucher durant 10 jours, puis 1 soir / 3 en entretien, </a:t>
            </a:r>
            <a:r>
              <a:rPr lang="fr-FR" dirty="0" smtClean="0"/>
              <a:t>à poursuivre selon </a:t>
            </a:r>
            <a:r>
              <a:rPr lang="fr-FR" dirty="0"/>
              <a:t>votre confort intime</a:t>
            </a:r>
            <a:r>
              <a:rPr lang="fr-FR" dirty="0" smtClean="0"/>
              <a:t>.</a:t>
            </a:r>
            <a:endParaRPr lang="fr-FR" dirty="0"/>
          </a:p>
          <a:p>
            <a:pPr lvl="1">
              <a:buFont typeface="Arial"/>
              <a:buChar char="•"/>
            </a:pPr>
            <a:r>
              <a:rPr lang="fr-FR" b="1" dirty="0"/>
              <a:t>MEDIGYNE ovule® </a:t>
            </a:r>
            <a:r>
              <a:rPr lang="fr-FR" dirty="0"/>
              <a:t>(probiotique) : </a:t>
            </a:r>
          </a:p>
          <a:p>
            <a:pPr marL="349250" lvl="1" indent="0">
              <a:buNone/>
            </a:pPr>
            <a:r>
              <a:rPr lang="fr-FR" dirty="0"/>
              <a:t>1 ovule le soir au coucher durant 10 jours, puis 1 soir / 3 en entretien, selon votre confort intime</a:t>
            </a:r>
            <a:r>
              <a:rPr lang="fr-FR" dirty="0" smtClean="0"/>
              <a:t>.</a:t>
            </a:r>
            <a:endParaRPr lang="fr-FR" dirty="0"/>
          </a:p>
          <a:p>
            <a:pPr lvl="1">
              <a:buFont typeface="Arial"/>
              <a:buChar char="•"/>
            </a:pPr>
            <a:r>
              <a:rPr lang="fr-FR" b="1" dirty="0"/>
              <a:t>CICATRIDINE crème®</a:t>
            </a:r>
            <a:r>
              <a:rPr lang="fr-FR" dirty="0"/>
              <a:t> (acide hyaluronique) : </a:t>
            </a:r>
          </a:p>
          <a:p>
            <a:pPr marL="349250" lvl="1" indent="0">
              <a:buNone/>
            </a:pPr>
            <a:r>
              <a:rPr lang="fr-FR" dirty="0"/>
              <a:t>2 à 3 applications externes / jour, selon votre confort intime.</a:t>
            </a:r>
          </a:p>
          <a:p>
            <a:pPr lvl="1"/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49624" y="6289115"/>
            <a:ext cx="3155576" cy="365125"/>
          </a:xfrm>
        </p:spPr>
        <p:txBody>
          <a:bodyPr/>
          <a:lstStyle/>
          <a:p>
            <a:r>
              <a:rPr lang="pl-PL" dirty="0" err="1" smtClean="0"/>
              <a:t>www.dr-durantet.com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7507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9275" y="535034"/>
            <a:ext cx="8042276" cy="606332"/>
          </a:xfrm>
        </p:spPr>
        <p:txBody>
          <a:bodyPr/>
          <a:lstStyle/>
          <a:p>
            <a:r>
              <a:rPr lang="fr-FR" sz="4400" dirty="0"/>
              <a:t>Réhydratation vaginale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9275" y="1435101"/>
            <a:ext cx="8042276" cy="468891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sz="2600" u="sng" dirty="0" smtClean="0"/>
              <a:t>Matériel nécessaire</a:t>
            </a:r>
            <a:r>
              <a:rPr lang="fr-FR" sz="2600" dirty="0" smtClean="0"/>
              <a:t> : </a:t>
            </a:r>
          </a:p>
          <a:p>
            <a:pPr lvl="1">
              <a:buFont typeface="Arial"/>
              <a:buChar char="•"/>
            </a:pPr>
            <a:r>
              <a:rPr lang="fr-FR" dirty="0" smtClean="0"/>
              <a:t>Table d’examen avec étriers</a:t>
            </a:r>
          </a:p>
          <a:p>
            <a:pPr lvl="1">
              <a:buFont typeface="Arial"/>
              <a:buChar char="•"/>
            </a:pPr>
            <a:r>
              <a:rPr lang="fr-FR" dirty="0" smtClean="0"/>
              <a:t>Spéculum de </a:t>
            </a:r>
            <a:r>
              <a:rPr lang="fr-FR" dirty="0" err="1" smtClean="0"/>
              <a:t>Collin</a:t>
            </a:r>
            <a:r>
              <a:rPr lang="fr-FR" dirty="0" smtClean="0"/>
              <a:t> (diamètre 33) : valves verticales</a:t>
            </a:r>
          </a:p>
          <a:p>
            <a:pPr lvl="1">
              <a:buFont typeface="Arial"/>
              <a:buChar char="•"/>
            </a:pPr>
            <a:r>
              <a:rPr lang="fr-FR" dirty="0" smtClean="0"/>
              <a:t>Pince à servir longuette de </a:t>
            </a:r>
            <a:r>
              <a:rPr lang="fr-FR" dirty="0" err="1" smtClean="0"/>
              <a:t>Chéron</a:t>
            </a:r>
            <a:r>
              <a:rPr lang="fr-FR" dirty="0" smtClean="0"/>
              <a:t> jetable (porte-coton)</a:t>
            </a:r>
          </a:p>
          <a:p>
            <a:pPr lvl="1">
              <a:buFont typeface="Arial"/>
              <a:buChar char="•"/>
            </a:pPr>
            <a:r>
              <a:rPr lang="fr-FR" dirty="0" smtClean="0"/>
              <a:t>Bétadine dermique (10%) jaune</a:t>
            </a:r>
          </a:p>
          <a:p>
            <a:pPr lvl="1">
              <a:buFont typeface="Arial"/>
              <a:buChar char="•"/>
            </a:pPr>
            <a:r>
              <a:rPr lang="fr-FR" dirty="0" smtClean="0"/>
              <a:t>Bétadine solution vaginale (10%) bleue</a:t>
            </a:r>
          </a:p>
          <a:p>
            <a:pPr lvl="1">
              <a:buFont typeface="Arial"/>
              <a:buChar char="•"/>
            </a:pPr>
            <a:r>
              <a:rPr lang="fr-FR" dirty="0" smtClean="0"/>
              <a:t>Xylocaïne 20 mg/ml non </a:t>
            </a:r>
            <a:r>
              <a:rPr lang="fr-FR" dirty="0" err="1" smtClean="0"/>
              <a:t>adrénalinée</a:t>
            </a:r>
            <a:endParaRPr lang="fr-FR" dirty="0" smtClean="0"/>
          </a:p>
          <a:p>
            <a:pPr lvl="1">
              <a:buFont typeface="Arial"/>
              <a:buChar char="•"/>
            </a:pPr>
            <a:r>
              <a:rPr lang="fr-FR" dirty="0" smtClean="0"/>
              <a:t>Petits cotons boule</a:t>
            </a:r>
          </a:p>
          <a:p>
            <a:pPr lvl="1">
              <a:buFont typeface="Arial"/>
              <a:buChar char="•"/>
            </a:pPr>
            <a:r>
              <a:rPr lang="fr-FR" dirty="0" smtClean="0"/>
              <a:t>Compresses 40 x 40 mm</a:t>
            </a:r>
          </a:p>
          <a:p>
            <a:pPr lvl="1">
              <a:buFont typeface="Arial"/>
              <a:buChar char="•"/>
            </a:pPr>
            <a:r>
              <a:rPr lang="fr-FR" dirty="0" smtClean="0"/>
              <a:t>Champs stériles 50 x 60 cm ou champs troués stériles avec adhésif 50x60 cm</a:t>
            </a:r>
          </a:p>
          <a:p>
            <a:pPr lvl="1">
              <a:buFont typeface="Arial"/>
              <a:buChar char="•"/>
            </a:pPr>
            <a:r>
              <a:rPr lang="fr-FR" dirty="0" smtClean="0"/>
              <a:t>Lumière froide (LED).</a:t>
            </a:r>
          </a:p>
          <a:p>
            <a:pPr lvl="1">
              <a:buFont typeface="Arial"/>
              <a:buChar char="•"/>
            </a:pPr>
            <a:r>
              <a:rPr lang="fr-FR" sz="2000" dirty="0"/>
              <a:t>Pas besoin de </a:t>
            </a:r>
            <a:r>
              <a:rPr lang="fr-FR" sz="2000" dirty="0" smtClean="0"/>
              <a:t>spéculum</a:t>
            </a:r>
            <a:r>
              <a:rPr lang="fr-FR" sz="2000" dirty="0"/>
              <a:t> </a:t>
            </a:r>
            <a:r>
              <a:rPr lang="fr-FR" sz="2000" dirty="0" smtClean="0"/>
              <a:t>+++</a:t>
            </a:r>
            <a:endParaRPr lang="fr-FR" sz="2000" dirty="0"/>
          </a:p>
        </p:txBody>
      </p:sp>
      <p:sp>
        <p:nvSpPr>
          <p:cNvPr id="5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49624" y="6289115"/>
            <a:ext cx="3155576" cy="365125"/>
          </a:xfrm>
        </p:spPr>
        <p:txBody>
          <a:bodyPr/>
          <a:lstStyle/>
          <a:p>
            <a:r>
              <a:rPr lang="pl-PL" dirty="0" err="1" smtClean="0"/>
              <a:t>www.dr-durantet.com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3176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9275" y="479135"/>
            <a:ext cx="8042276" cy="643598"/>
          </a:xfrm>
        </p:spPr>
        <p:txBody>
          <a:bodyPr/>
          <a:lstStyle/>
          <a:p>
            <a:r>
              <a:rPr lang="fr-FR" sz="4400" dirty="0"/>
              <a:t>Réhydratation vaginale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9275" y="1422400"/>
            <a:ext cx="8042276" cy="5435600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fr-FR" sz="6000" u="sng" dirty="0" smtClean="0"/>
              <a:t>Protocole injection (1/2)</a:t>
            </a:r>
            <a:r>
              <a:rPr lang="fr-FR" sz="6000" dirty="0" smtClean="0"/>
              <a:t> : </a:t>
            </a:r>
            <a:endParaRPr lang="fr-FR" sz="6000" dirty="0"/>
          </a:p>
          <a:p>
            <a:pPr lvl="1">
              <a:buFont typeface="Arial"/>
              <a:buChar char="•"/>
            </a:pPr>
            <a:r>
              <a:rPr lang="fr-FR" sz="4000" dirty="0" smtClean="0"/>
              <a:t>Pas de rasage préalable, voire ébarbage</a:t>
            </a:r>
          </a:p>
          <a:p>
            <a:pPr lvl="1">
              <a:buFont typeface="Arial"/>
              <a:buChar char="•"/>
            </a:pPr>
            <a:r>
              <a:rPr lang="fr-FR" sz="4000" dirty="0" smtClean="0"/>
              <a:t>Nettoyage puis désinfection (</a:t>
            </a:r>
            <a:r>
              <a:rPr lang="fr-FR" sz="4000" dirty="0" err="1" smtClean="0"/>
              <a:t>bétadine</a:t>
            </a:r>
            <a:r>
              <a:rPr lang="fr-FR" sz="4000" dirty="0" smtClean="0"/>
              <a:t> gynéco®)</a:t>
            </a:r>
          </a:p>
          <a:p>
            <a:pPr marL="403225" lvl="1" indent="0">
              <a:buNone/>
            </a:pPr>
            <a:r>
              <a:rPr lang="fr-FR" sz="4000" dirty="0" smtClean="0"/>
              <a:t>NB : Pas </a:t>
            </a:r>
            <a:r>
              <a:rPr lang="fr-FR" sz="4000" dirty="0"/>
              <a:t>de dérivés d’ammonium </a:t>
            </a:r>
            <a:r>
              <a:rPr lang="fr-FR" sz="4000" dirty="0" smtClean="0"/>
              <a:t>quaternaire (risque </a:t>
            </a:r>
            <a:r>
              <a:rPr lang="fr-FR" sz="4000" dirty="0"/>
              <a:t>d’irritation des </a:t>
            </a:r>
            <a:r>
              <a:rPr lang="fr-FR" sz="4000" dirty="0" smtClean="0"/>
              <a:t>muqueuses)</a:t>
            </a:r>
            <a:endParaRPr lang="fr-FR" sz="4000" dirty="0"/>
          </a:p>
          <a:p>
            <a:pPr lvl="1">
              <a:buFont typeface="Arial"/>
              <a:buChar char="•"/>
            </a:pPr>
            <a:r>
              <a:rPr lang="fr-FR" sz="4000" dirty="0" smtClean="0"/>
              <a:t>AL </a:t>
            </a:r>
            <a:r>
              <a:rPr lang="fr-FR" sz="4000" dirty="0"/>
              <a:t>de la fourchette vaginale </a:t>
            </a:r>
            <a:r>
              <a:rPr lang="fr-FR" sz="4000" dirty="0" smtClean="0"/>
              <a:t>postérieure</a:t>
            </a:r>
            <a:endParaRPr lang="fr-FR" sz="4000" dirty="0"/>
          </a:p>
          <a:p>
            <a:pPr lvl="1">
              <a:buFont typeface="Arial"/>
              <a:buChar char="•"/>
            </a:pPr>
            <a:r>
              <a:rPr lang="fr-FR" sz="4000" dirty="0" smtClean="0"/>
              <a:t>Injection parois vaginales </a:t>
            </a:r>
            <a:r>
              <a:rPr lang="fr-FR" sz="4000" b="1" dirty="0" smtClean="0"/>
              <a:t>postérieures</a:t>
            </a:r>
            <a:r>
              <a:rPr lang="fr-FR" sz="4000" dirty="0" smtClean="0"/>
              <a:t> </a:t>
            </a:r>
            <a:r>
              <a:rPr lang="fr-FR" sz="4000" b="1" dirty="0" smtClean="0"/>
              <a:t>uniquement</a:t>
            </a:r>
            <a:r>
              <a:rPr lang="fr-FR" sz="4000" dirty="0" smtClean="0"/>
              <a:t>,</a:t>
            </a:r>
            <a:endParaRPr lang="fr-FR" sz="4000" dirty="0"/>
          </a:p>
          <a:p>
            <a:pPr marL="349250" lvl="1" indent="0">
              <a:buNone/>
            </a:pPr>
            <a:r>
              <a:rPr lang="fr-FR" sz="4000" dirty="0" smtClean="0"/>
              <a:t>	le vestibule (= jonction pt lèvre/vagin) et les Gd lèvres</a:t>
            </a:r>
            <a:endParaRPr lang="fr-FR" sz="4000" dirty="0"/>
          </a:p>
          <a:p>
            <a:pPr lvl="1">
              <a:buFont typeface="Arial"/>
              <a:buChar char="•"/>
            </a:pPr>
            <a:r>
              <a:rPr lang="fr-FR" sz="4000" dirty="0"/>
              <a:t>Sur </a:t>
            </a:r>
            <a:r>
              <a:rPr lang="fr-FR" sz="4000" b="1" dirty="0"/>
              <a:t>2</a:t>
            </a:r>
            <a:r>
              <a:rPr lang="fr-FR" sz="4000" b="1" dirty="0" smtClean="0"/>
              <a:t>-</a:t>
            </a:r>
            <a:r>
              <a:rPr lang="fr-FR" sz="4000" b="1" dirty="0"/>
              <a:t>3</a:t>
            </a:r>
            <a:r>
              <a:rPr lang="fr-FR" sz="4000" b="1" dirty="0" smtClean="0"/>
              <a:t> </a:t>
            </a:r>
            <a:r>
              <a:rPr lang="fr-FR" sz="4000" b="1" dirty="0"/>
              <a:t>cm </a:t>
            </a:r>
            <a:r>
              <a:rPr lang="fr-FR" sz="4000" dirty="0" smtClean="0"/>
              <a:t>depuis </a:t>
            </a:r>
            <a:r>
              <a:rPr lang="fr-FR" sz="4000" dirty="0"/>
              <a:t>l’orifice vaginal </a:t>
            </a:r>
            <a:r>
              <a:rPr lang="fr-FR" sz="4000" dirty="0" smtClean="0"/>
              <a:t>uniquement</a:t>
            </a:r>
          </a:p>
          <a:p>
            <a:pPr lvl="1">
              <a:buFont typeface="Arial"/>
              <a:buChar char="•"/>
            </a:pPr>
            <a:r>
              <a:rPr lang="fr-FR" sz="4000" dirty="0" smtClean="0"/>
              <a:t>Avec un acide hyaluronique faiblement réticulé (marquage CE)</a:t>
            </a:r>
          </a:p>
          <a:p>
            <a:pPr lvl="1">
              <a:buFont typeface="Arial"/>
              <a:buChar char="•"/>
            </a:pPr>
            <a:r>
              <a:rPr lang="fr-FR" sz="4000" dirty="0"/>
              <a:t>T</a:t>
            </a:r>
            <a:r>
              <a:rPr lang="fr-FR" sz="4000" dirty="0" smtClean="0"/>
              <a:t>echnique de micro-papules (sous-muqueux)</a:t>
            </a:r>
          </a:p>
          <a:p>
            <a:pPr lvl="1">
              <a:buFont typeface="Arial"/>
              <a:buChar char="•"/>
            </a:pPr>
            <a:r>
              <a:rPr lang="fr-FR" sz="4000" dirty="0" smtClean="0"/>
              <a:t>Injections très superficielles : 0,5-1 mm de profondeur</a:t>
            </a:r>
          </a:p>
          <a:p>
            <a:pPr lvl="1">
              <a:buFont typeface="Arial"/>
              <a:buChar char="•"/>
            </a:pPr>
            <a:r>
              <a:rPr lang="fr-FR" sz="4000" dirty="0" smtClean="0"/>
              <a:t>Rester bien parallèle au plan muqueux</a:t>
            </a:r>
          </a:p>
          <a:p>
            <a:pPr lvl="1">
              <a:buFont typeface="Arial"/>
              <a:buChar char="•"/>
            </a:pPr>
            <a:r>
              <a:rPr lang="fr-FR" sz="4000" dirty="0" smtClean="0"/>
              <a:t>0,05 à 0,1 ml / bolus soit 10-20 injections</a:t>
            </a:r>
          </a:p>
          <a:p>
            <a:pPr lvl="1">
              <a:buFont typeface="Arial"/>
              <a:buChar char="•"/>
            </a:pPr>
            <a:r>
              <a:rPr lang="fr-FR" sz="4000" dirty="0" smtClean="0"/>
              <a:t>0,5 - 0,8 ml pour la paroi / 0,2 – 0,5 ml pour le vestibule &amp; gd lèvre</a:t>
            </a:r>
          </a:p>
          <a:p>
            <a:pPr lvl="1">
              <a:buFont typeface="Arial"/>
              <a:buChar char="•"/>
            </a:pPr>
            <a:r>
              <a:rPr lang="fr-FR" sz="4000" dirty="0" smtClean="0"/>
              <a:t>Aiguille jaune de 30 G recommandée</a:t>
            </a:r>
          </a:p>
          <a:p>
            <a:pPr lvl="1">
              <a:buFont typeface="Arial"/>
              <a:buChar char="•"/>
            </a:pPr>
            <a:r>
              <a:rPr lang="fr-FR" sz="4000" dirty="0" err="1" smtClean="0"/>
              <a:t>Rétrotraçante</a:t>
            </a:r>
            <a:r>
              <a:rPr lang="fr-FR" sz="4000" dirty="0" smtClean="0"/>
              <a:t> possible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49624" y="6289115"/>
            <a:ext cx="3155576" cy="365125"/>
          </a:xfrm>
        </p:spPr>
        <p:txBody>
          <a:bodyPr/>
          <a:lstStyle/>
          <a:p>
            <a:r>
              <a:rPr lang="pl-PL" dirty="0" err="1" smtClean="0"/>
              <a:t>www.dr-durantet.com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6400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9275" y="428278"/>
            <a:ext cx="8042276" cy="779961"/>
          </a:xfrm>
        </p:spPr>
        <p:txBody>
          <a:bodyPr/>
          <a:lstStyle/>
          <a:p>
            <a:r>
              <a:rPr lang="fr-FR" sz="4400" dirty="0"/>
              <a:t>Réhydratation vaginale</a:t>
            </a:r>
          </a:p>
        </p:txBody>
      </p:sp>
      <p:pic>
        <p:nvPicPr>
          <p:cNvPr id="4" name="Espace réservé du contenu 3" descr="C:\Users\Secrétaire\Desktop\CONGRES\PHOTOS Livre anatomie\Page 247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150" r="-42150"/>
          <a:stretch>
            <a:fillRect/>
          </a:stretch>
        </p:blipFill>
        <p:spPr bwMode="auto">
          <a:xfrm>
            <a:off x="255764" y="1343910"/>
            <a:ext cx="8889281" cy="524272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Interdiction 4"/>
          <p:cNvSpPr/>
          <p:nvPr/>
        </p:nvSpPr>
        <p:spPr>
          <a:xfrm>
            <a:off x="5098471" y="2387322"/>
            <a:ext cx="571769" cy="507254"/>
          </a:xfrm>
          <a:prstGeom prst="noSmoking">
            <a:avLst/>
          </a:prstGeom>
          <a:solidFill>
            <a:srgbClr val="FF00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6" name="Interdiction 5"/>
          <p:cNvSpPr/>
          <p:nvPr/>
        </p:nvSpPr>
        <p:spPr>
          <a:xfrm>
            <a:off x="5098471" y="3046976"/>
            <a:ext cx="571769" cy="507254"/>
          </a:xfrm>
          <a:prstGeom prst="noSmoking">
            <a:avLst/>
          </a:prstGeom>
          <a:solidFill>
            <a:srgbClr val="FF00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7" name="Interdiction 6"/>
          <p:cNvSpPr/>
          <p:nvPr/>
        </p:nvSpPr>
        <p:spPr>
          <a:xfrm>
            <a:off x="5098471" y="3750717"/>
            <a:ext cx="571769" cy="507254"/>
          </a:xfrm>
          <a:prstGeom prst="noSmoking">
            <a:avLst/>
          </a:prstGeom>
          <a:solidFill>
            <a:srgbClr val="FF00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8" name="Interdiction 7"/>
          <p:cNvSpPr/>
          <p:nvPr/>
        </p:nvSpPr>
        <p:spPr>
          <a:xfrm>
            <a:off x="4571623" y="2244151"/>
            <a:ext cx="286473" cy="354854"/>
          </a:xfrm>
          <a:prstGeom prst="noSmoking">
            <a:avLst/>
          </a:prstGeom>
          <a:solidFill>
            <a:srgbClr val="FF00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9" name="Interdiction 8"/>
          <p:cNvSpPr/>
          <p:nvPr/>
        </p:nvSpPr>
        <p:spPr>
          <a:xfrm>
            <a:off x="4601155" y="2751405"/>
            <a:ext cx="286473" cy="354854"/>
          </a:xfrm>
          <a:prstGeom prst="noSmoking">
            <a:avLst/>
          </a:prstGeom>
          <a:solidFill>
            <a:srgbClr val="FF00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10" name="Interdiction 9"/>
          <p:cNvSpPr/>
          <p:nvPr/>
        </p:nvSpPr>
        <p:spPr>
          <a:xfrm>
            <a:off x="4601155" y="3238965"/>
            <a:ext cx="286473" cy="354854"/>
          </a:xfrm>
          <a:prstGeom prst="noSmoking">
            <a:avLst/>
          </a:prstGeom>
          <a:solidFill>
            <a:srgbClr val="FF00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11" name="Interdiction 10"/>
          <p:cNvSpPr/>
          <p:nvPr/>
        </p:nvSpPr>
        <p:spPr>
          <a:xfrm>
            <a:off x="4601155" y="3691645"/>
            <a:ext cx="286473" cy="354854"/>
          </a:xfrm>
          <a:prstGeom prst="noSmoking">
            <a:avLst/>
          </a:prstGeom>
          <a:solidFill>
            <a:srgbClr val="FF00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12" name="Interdiction 11"/>
          <p:cNvSpPr/>
          <p:nvPr/>
        </p:nvSpPr>
        <p:spPr>
          <a:xfrm>
            <a:off x="4601155" y="4154595"/>
            <a:ext cx="286473" cy="354854"/>
          </a:xfrm>
          <a:prstGeom prst="noSmoking">
            <a:avLst/>
          </a:prstGeom>
          <a:solidFill>
            <a:srgbClr val="FF00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254000" y="2584934"/>
            <a:ext cx="1820894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ATTENTION !</a:t>
            </a:r>
          </a:p>
          <a:p>
            <a:endParaRPr lang="fr-FR" b="1" dirty="0">
              <a:solidFill>
                <a:srgbClr val="FF0000"/>
              </a:solidFill>
            </a:endParaRPr>
          </a:p>
          <a:p>
            <a:r>
              <a:rPr lang="fr-FR" b="1" dirty="0" smtClean="0">
                <a:solidFill>
                  <a:srgbClr val="FF0000"/>
                </a:solidFill>
              </a:rPr>
              <a:t>ACHTUNG !</a:t>
            </a:r>
          </a:p>
          <a:p>
            <a:endParaRPr lang="fr-FR" b="1" dirty="0">
              <a:solidFill>
                <a:srgbClr val="FF0000"/>
              </a:solidFill>
            </a:endParaRPr>
          </a:p>
          <a:p>
            <a:r>
              <a:rPr lang="es-ES_tradnl" b="1" dirty="0" smtClean="0">
                <a:solidFill>
                  <a:srgbClr val="FF0000"/>
                </a:solidFill>
              </a:rPr>
              <a:t>ATENCIÒN</a:t>
            </a:r>
            <a:r>
              <a:rPr lang="fr-FR" b="1" dirty="0" smtClean="0">
                <a:solidFill>
                  <a:srgbClr val="FF0000"/>
                </a:solidFill>
              </a:rPr>
              <a:t> !</a:t>
            </a:r>
          </a:p>
          <a:p>
            <a:endParaRPr lang="fr-FR" b="1" dirty="0">
              <a:solidFill>
                <a:srgbClr val="FF0000"/>
              </a:solidFill>
            </a:endParaRPr>
          </a:p>
          <a:p>
            <a:r>
              <a:rPr lang="fr-FR" b="1" dirty="0" smtClean="0">
                <a:solidFill>
                  <a:srgbClr val="FF0000"/>
                </a:solidFill>
              </a:rPr>
              <a:t>ATTENZIONE !</a:t>
            </a:r>
          </a:p>
          <a:p>
            <a:endParaRPr lang="fr-FR" b="1" dirty="0">
              <a:solidFill>
                <a:srgbClr val="FF0000"/>
              </a:solidFill>
            </a:endParaRPr>
          </a:p>
          <a:p>
            <a:r>
              <a:rPr lang="fr-FR" b="1" dirty="0" smtClean="0">
                <a:solidFill>
                  <a:srgbClr val="FF0000"/>
                </a:solidFill>
              </a:rPr>
              <a:t>BE CAREFUL !</a:t>
            </a:r>
          </a:p>
          <a:p>
            <a:endParaRPr lang="fr-FR" b="1" dirty="0">
              <a:solidFill>
                <a:srgbClr val="FF0000"/>
              </a:solidFill>
            </a:endParaRPr>
          </a:p>
          <a:p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3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49624" y="6289115"/>
            <a:ext cx="3155576" cy="365125"/>
          </a:xfrm>
        </p:spPr>
        <p:txBody>
          <a:bodyPr/>
          <a:lstStyle/>
          <a:p>
            <a:r>
              <a:rPr lang="pl-PL" dirty="0" err="1" smtClean="0"/>
              <a:t>www.dr-durantet.com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151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9275" y="535034"/>
            <a:ext cx="8042276" cy="606332"/>
          </a:xfrm>
        </p:spPr>
        <p:txBody>
          <a:bodyPr/>
          <a:lstStyle/>
          <a:p>
            <a:r>
              <a:rPr lang="fr-FR" sz="4400" dirty="0"/>
              <a:t>Réhydratation </a:t>
            </a:r>
            <a:r>
              <a:rPr lang="fr-FR" sz="4400" dirty="0" smtClean="0"/>
              <a:t>vaginale</a:t>
            </a:r>
            <a:endParaRPr lang="fr-FR" sz="4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9275" y="1600200"/>
            <a:ext cx="8042276" cy="476249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r-FR" sz="2600" u="sng" dirty="0"/>
              <a:t>Protocole </a:t>
            </a:r>
            <a:r>
              <a:rPr lang="fr-FR" sz="2600" u="sng" dirty="0" smtClean="0"/>
              <a:t>injection (2/2)</a:t>
            </a:r>
            <a:r>
              <a:rPr lang="fr-FR" sz="2600" dirty="0" smtClean="0"/>
              <a:t> </a:t>
            </a:r>
            <a:r>
              <a:rPr lang="fr-FR" sz="2600" dirty="0"/>
              <a:t>: </a:t>
            </a:r>
          </a:p>
          <a:p>
            <a:pPr lvl="1">
              <a:buFont typeface="Arial"/>
              <a:buChar char="•"/>
            </a:pPr>
            <a:r>
              <a:rPr lang="fr-FR" sz="2400" dirty="0" smtClean="0"/>
              <a:t>Insister </a:t>
            </a:r>
            <a:r>
              <a:rPr lang="fr-FR" sz="2400" dirty="0"/>
              <a:t>sur les zones atrophiques (blanches) et les </a:t>
            </a:r>
            <a:r>
              <a:rPr lang="fr-FR" sz="2400" dirty="0" smtClean="0"/>
              <a:t>cicatrices d’épisiotomie.</a:t>
            </a:r>
            <a:endParaRPr lang="fr-FR" sz="2400" dirty="0"/>
          </a:p>
          <a:p>
            <a:pPr lvl="1">
              <a:buFont typeface="Arial"/>
              <a:buChar char="•"/>
            </a:pPr>
            <a:r>
              <a:rPr lang="fr-FR" sz="2400" dirty="0"/>
              <a:t>Possibilité d’injecter les Grandes Lèvres (</a:t>
            </a:r>
            <a:r>
              <a:rPr lang="fr-FR" sz="2400" dirty="0" err="1"/>
              <a:t>boli</a:t>
            </a:r>
            <a:r>
              <a:rPr lang="fr-FR" sz="2400" dirty="0"/>
              <a:t> ou </a:t>
            </a:r>
            <a:r>
              <a:rPr lang="fr-FR" sz="2400" dirty="0" err="1" smtClean="0"/>
              <a:t>rétrotraçantes</a:t>
            </a:r>
            <a:r>
              <a:rPr lang="fr-FR" sz="2400" dirty="0" smtClean="0"/>
              <a:t>)</a:t>
            </a:r>
            <a:r>
              <a:rPr lang="fr-FR" sz="2400" dirty="0"/>
              <a:t>,</a:t>
            </a:r>
          </a:p>
          <a:p>
            <a:pPr lvl="1">
              <a:buFont typeface="Arial"/>
              <a:buChar char="•"/>
            </a:pPr>
            <a:r>
              <a:rPr lang="fr-FR" sz="2400" dirty="0"/>
              <a:t>Ne pas injecter les Petites Lèvres (risque </a:t>
            </a:r>
            <a:r>
              <a:rPr lang="fr-FR" sz="2400" dirty="0" smtClean="0"/>
              <a:t>hématome &amp; nécrose)</a:t>
            </a:r>
            <a:r>
              <a:rPr lang="fr-FR" sz="2400" dirty="0"/>
              <a:t>,</a:t>
            </a:r>
          </a:p>
          <a:p>
            <a:pPr lvl="1">
              <a:buFont typeface="Arial"/>
              <a:buChar char="•"/>
            </a:pPr>
            <a:r>
              <a:rPr lang="fr-FR" sz="2400" dirty="0"/>
              <a:t>Massage bi-digitale, pour mettre en place le produit,</a:t>
            </a:r>
          </a:p>
          <a:p>
            <a:pPr lvl="1">
              <a:buFont typeface="Arial"/>
              <a:buChar char="•"/>
            </a:pPr>
            <a:r>
              <a:rPr lang="fr-FR" sz="2400" dirty="0"/>
              <a:t>En cas de saignements persistants, placer un tampon </a:t>
            </a:r>
            <a:r>
              <a:rPr lang="fr-FR" sz="2400" dirty="0" smtClean="0"/>
              <a:t>hygiénique, à retirer au domicile (rare).</a:t>
            </a:r>
          </a:p>
          <a:p>
            <a:pPr lvl="1">
              <a:buFont typeface="Arial"/>
              <a:buChar char="•"/>
            </a:pPr>
            <a:r>
              <a:rPr lang="fr-FR" sz="2400" dirty="0" smtClean="0"/>
              <a:t>Pas de couverture antibiotique systématique (cas par cas).</a:t>
            </a:r>
            <a:endParaRPr lang="fr-FR" sz="2400" dirty="0"/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49624" y="6289115"/>
            <a:ext cx="3155576" cy="365125"/>
          </a:xfrm>
        </p:spPr>
        <p:txBody>
          <a:bodyPr/>
          <a:lstStyle/>
          <a:p>
            <a:r>
              <a:rPr lang="pl-PL" dirty="0" err="1" smtClean="0"/>
              <a:t>www.dr-durantet.com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3522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9275" y="592184"/>
            <a:ext cx="8042276" cy="568232"/>
          </a:xfrm>
        </p:spPr>
        <p:txBody>
          <a:bodyPr/>
          <a:lstStyle/>
          <a:p>
            <a:r>
              <a:rPr lang="fr-FR" sz="4400" dirty="0"/>
              <a:t>Réhydratation vaginale</a:t>
            </a:r>
          </a:p>
        </p:txBody>
      </p:sp>
      <p:pic>
        <p:nvPicPr>
          <p:cNvPr id="4" name="Espace réservé du contenu 3" descr="Injection episio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333" b="-2333"/>
          <a:stretch>
            <a:fillRect/>
          </a:stretch>
        </p:blipFill>
        <p:spPr/>
      </p:pic>
      <p:sp>
        <p:nvSpPr>
          <p:cNvPr id="5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49624" y="6289115"/>
            <a:ext cx="3155576" cy="365125"/>
          </a:xfrm>
        </p:spPr>
        <p:txBody>
          <a:bodyPr/>
          <a:lstStyle/>
          <a:p>
            <a:r>
              <a:rPr lang="pl-PL" dirty="0" err="1" smtClean="0"/>
              <a:t>www.dr-durantet.com</a:t>
            </a:r>
            <a:endParaRPr lang="en-US" dirty="0"/>
          </a:p>
        </p:txBody>
      </p:sp>
      <p:sp>
        <p:nvSpPr>
          <p:cNvPr id="3" name="ZoneTexte 2"/>
          <p:cNvSpPr txBox="1"/>
          <p:nvPr/>
        </p:nvSpPr>
        <p:spPr>
          <a:xfrm>
            <a:off x="4989709" y="5788104"/>
            <a:ext cx="3601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595959"/>
                </a:solidFill>
              </a:rPr>
              <a:t>Avec la courtoisie du Dr </a:t>
            </a:r>
            <a:r>
              <a:rPr lang="fr-FR" dirty="0" err="1" smtClean="0">
                <a:solidFill>
                  <a:srgbClr val="595959"/>
                </a:solidFill>
              </a:rPr>
              <a:t>Berrini</a:t>
            </a:r>
            <a:endParaRPr lang="fr-FR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7083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9275" y="477884"/>
            <a:ext cx="8042276" cy="644432"/>
          </a:xfrm>
        </p:spPr>
        <p:txBody>
          <a:bodyPr/>
          <a:lstStyle/>
          <a:p>
            <a:r>
              <a:rPr lang="fr-FR" sz="4400" dirty="0"/>
              <a:t>Réhydratation </a:t>
            </a:r>
            <a:r>
              <a:rPr lang="fr-FR" sz="4400" dirty="0" smtClean="0"/>
              <a:t>vaginale</a:t>
            </a:r>
            <a:endParaRPr lang="fr-FR" sz="4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9275" y="1689101"/>
            <a:ext cx="8042276" cy="4343400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Au total, ne PAS injecter :</a:t>
            </a:r>
          </a:p>
          <a:p>
            <a:pPr lvl="1"/>
            <a:r>
              <a:rPr lang="fr-FR" dirty="0" smtClean="0"/>
              <a:t>Ni en intravasculaire (IV)</a:t>
            </a:r>
          </a:p>
          <a:p>
            <a:pPr lvl="1"/>
            <a:r>
              <a:rPr lang="fr-FR" dirty="0" smtClean="0"/>
              <a:t>Ni le clitoris</a:t>
            </a:r>
          </a:p>
          <a:p>
            <a:pPr lvl="1"/>
            <a:r>
              <a:rPr lang="fr-FR" dirty="0" smtClean="0"/>
              <a:t>Ni les corps caverneux</a:t>
            </a:r>
          </a:p>
          <a:p>
            <a:pPr lvl="1"/>
            <a:r>
              <a:rPr lang="fr-FR" dirty="0" smtClean="0"/>
              <a:t>Ni la paroi antérieure (proche de l’urètre) </a:t>
            </a:r>
          </a:p>
          <a:p>
            <a:pPr lvl="1"/>
            <a:r>
              <a:rPr lang="fr-FR" dirty="0" smtClean="0"/>
              <a:t>Ni les petites lèvres (risque hématome &amp; nécrose)</a:t>
            </a:r>
          </a:p>
          <a:p>
            <a:pPr lvl="1"/>
            <a:r>
              <a:rPr lang="fr-FR" dirty="0" smtClean="0"/>
              <a:t>Ni les glandes de Bartholin.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49624" y="6289115"/>
            <a:ext cx="3155576" cy="365125"/>
          </a:xfrm>
        </p:spPr>
        <p:txBody>
          <a:bodyPr/>
          <a:lstStyle/>
          <a:p>
            <a:r>
              <a:rPr lang="pl-PL" dirty="0" err="1" smtClean="0"/>
              <a:t>www.dr-durantet.com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107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9275" y="1333500"/>
            <a:ext cx="8042276" cy="51308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r-FR" sz="2600" u="sng" dirty="0" smtClean="0"/>
              <a:t>Quelques chiffres</a:t>
            </a:r>
            <a:r>
              <a:rPr lang="fr-FR" sz="2600" dirty="0" smtClean="0"/>
              <a:t> :   </a:t>
            </a:r>
            <a:r>
              <a:rPr lang="fr-FR" sz="2600" i="1" dirty="0" smtClean="0"/>
              <a:t>Troubles de la Sexualité Féminine</a:t>
            </a:r>
          </a:p>
          <a:p>
            <a:pPr lvl="1">
              <a:buFont typeface="Arial"/>
              <a:buChar char="•"/>
            </a:pPr>
            <a:r>
              <a:rPr lang="fr-FR" dirty="0" smtClean="0"/>
              <a:t>Prévalence : 30-50 % des plus de 40 ans</a:t>
            </a:r>
          </a:p>
          <a:p>
            <a:pPr marL="349250" lvl="1" indent="0">
              <a:buNone/>
            </a:pPr>
            <a:r>
              <a:rPr lang="fr-FR" dirty="0" smtClean="0"/>
              <a:t>=&gt; Mais seulement 10 à 20 % des consultations gynéco</a:t>
            </a:r>
            <a:r>
              <a:rPr lang="is-IS" dirty="0" smtClean="0"/>
              <a:t>…</a:t>
            </a:r>
            <a:endParaRPr lang="fr-FR" dirty="0" smtClean="0"/>
          </a:p>
          <a:p>
            <a:pPr lvl="1">
              <a:buFont typeface="Arial"/>
              <a:buChar char="•"/>
            </a:pPr>
            <a:r>
              <a:rPr lang="fr-FR" dirty="0" smtClean="0"/>
              <a:t>Détresse pour 12% des femmes tout âge confondu</a:t>
            </a:r>
          </a:p>
          <a:p>
            <a:pPr lvl="1">
              <a:buFont typeface="Arial"/>
              <a:buChar char="•"/>
            </a:pPr>
            <a:r>
              <a:rPr lang="fr-FR" i="1" dirty="0" smtClean="0"/>
              <a:t>Etude </a:t>
            </a:r>
            <a:r>
              <a:rPr lang="fr-FR" i="1" dirty="0" err="1" smtClean="0"/>
              <a:t>Paquereau</a:t>
            </a:r>
            <a:r>
              <a:rPr lang="fr-FR" i="1" dirty="0" smtClean="0"/>
              <a:t> sur le post-partum 2010 (sage-femme) </a:t>
            </a:r>
            <a:r>
              <a:rPr lang="fr-FR" dirty="0" smtClean="0"/>
              <a:t>: </a:t>
            </a:r>
          </a:p>
          <a:p>
            <a:pPr lvl="1" algn="ctr">
              <a:buFontTx/>
              <a:buChar char="-"/>
            </a:pPr>
            <a:r>
              <a:rPr lang="fr-FR" dirty="0" smtClean="0">
                <a:solidFill>
                  <a:srgbClr val="FF0000"/>
                </a:solidFill>
              </a:rPr>
              <a:t>6,5 % des femmes avec dyspareunies consultent</a:t>
            </a:r>
            <a:endParaRPr lang="is-IS" dirty="0">
              <a:solidFill>
                <a:srgbClr val="FF0000"/>
              </a:solidFill>
            </a:endParaRPr>
          </a:p>
          <a:p>
            <a:pPr lvl="1" algn="ctr">
              <a:buFontTx/>
              <a:buChar char="-"/>
            </a:pPr>
            <a:r>
              <a:rPr lang="is-IS" dirty="0" smtClean="0">
                <a:solidFill>
                  <a:srgbClr val="FF0000"/>
                </a:solidFill>
              </a:rPr>
              <a:t>Dyspareunie du post-partum à 6 mois : </a:t>
            </a:r>
          </a:p>
          <a:p>
            <a:pPr marL="349250" lvl="1" indent="0" algn="ctr">
              <a:buNone/>
            </a:pPr>
            <a:r>
              <a:rPr lang="is-IS" dirty="0" smtClean="0">
                <a:solidFill>
                  <a:srgbClr val="FF0000"/>
                </a:solidFill>
              </a:rPr>
              <a:t>30 % des parturiantes</a:t>
            </a:r>
          </a:p>
          <a:p>
            <a:pPr lvl="1" algn="ctr">
              <a:buFontTx/>
              <a:buChar char="-"/>
            </a:pPr>
            <a:r>
              <a:rPr lang="is-IS" dirty="0" smtClean="0">
                <a:solidFill>
                  <a:srgbClr val="FF0000"/>
                </a:solidFill>
              </a:rPr>
              <a:t>93 % vs 62 % d’appréhension à la reprise des rapports </a:t>
            </a:r>
            <a:endParaRPr lang="fr-FR" dirty="0">
              <a:solidFill>
                <a:srgbClr val="FF0000"/>
              </a:solidFill>
            </a:endParaRPr>
          </a:p>
          <a:p>
            <a:pPr lvl="1">
              <a:buFont typeface="Arial"/>
              <a:buChar char="•"/>
            </a:pPr>
            <a:r>
              <a:rPr lang="fr-FR" i="1" dirty="0" smtClean="0"/>
              <a:t>Etude </a:t>
            </a:r>
            <a:r>
              <a:rPr lang="fr-FR" i="1" dirty="0" err="1" smtClean="0"/>
              <a:t>Kingsberg</a:t>
            </a:r>
            <a:r>
              <a:rPr lang="fr-FR" i="1" dirty="0" smtClean="0"/>
              <a:t> 2013 sur 15750 femmes :</a:t>
            </a:r>
          </a:p>
          <a:p>
            <a:pPr marL="349250" lvl="1" indent="0" algn="ctr">
              <a:buNone/>
            </a:pPr>
            <a:r>
              <a:rPr lang="fr-FR" dirty="0" smtClean="0">
                <a:solidFill>
                  <a:srgbClr val="FF0000"/>
                </a:solidFill>
              </a:rPr>
              <a:t>20 % d’atrophie</a:t>
            </a:r>
            <a:r>
              <a:rPr lang="fr-FR" dirty="0">
                <a:solidFill>
                  <a:srgbClr val="FF0000"/>
                </a:solidFill>
              </a:rPr>
              <a:t>,</a:t>
            </a:r>
            <a:r>
              <a:rPr lang="fr-FR" dirty="0" smtClean="0">
                <a:solidFill>
                  <a:srgbClr val="FF0000"/>
                </a:solidFill>
              </a:rPr>
              <a:t> 10% en parle, 8 % sont diagnostiquées </a:t>
            </a:r>
          </a:p>
          <a:p>
            <a:pPr marL="349250" lvl="1" indent="0" algn="ctr">
              <a:buNone/>
            </a:pPr>
            <a:r>
              <a:rPr lang="fr-FR" dirty="0">
                <a:solidFill>
                  <a:srgbClr val="FF0000"/>
                </a:solidFill>
              </a:rPr>
              <a:t>e</a:t>
            </a:r>
            <a:r>
              <a:rPr lang="fr-FR" dirty="0" smtClean="0">
                <a:solidFill>
                  <a:srgbClr val="FF0000"/>
                </a:solidFill>
              </a:rPr>
              <a:t>t 4 % traitées</a:t>
            </a:r>
          </a:p>
          <a:p>
            <a:pPr lvl="1">
              <a:buFontTx/>
              <a:buChar char="-"/>
            </a:pPr>
            <a:endParaRPr lang="fr-FR" dirty="0" smtClean="0"/>
          </a:p>
          <a:p>
            <a:pPr lvl="2">
              <a:buFontTx/>
              <a:buChar char="-"/>
            </a:pPr>
            <a:endParaRPr lang="fr-FR" dirty="0"/>
          </a:p>
          <a:p>
            <a:pPr lvl="2">
              <a:buFontTx/>
              <a:buChar char="-"/>
            </a:pPr>
            <a:endParaRPr lang="fr-FR" dirty="0" smtClean="0"/>
          </a:p>
          <a:p>
            <a:pPr lvl="2"/>
            <a:endParaRPr lang="fr-FR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549275" y="558800"/>
            <a:ext cx="8042276" cy="517432"/>
          </a:xfrm>
        </p:spPr>
        <p:txBody>
          <a:bodyPr/>
          <a:lstStyle/>
          <a:p>
            <a:r>
              <a:rPr lang="fr-FR" sz="4400" dirty="0" smtClean="0"/>
              <a:t>Introduction</a:t>
            </a:r>
            <a:endParaRPr lang="fr-FR" dirty="0"/>
          </a:p>
        </p:txBody>
      </p:sp>
      <p:sp>
        <p:nvSpPr>
          <p:cNvPr id="5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49624" y="6289115"/>
            <a:ext cx="3155576" cy="365125"/>
          </a:xfrm>
        </p:spPr>
        <p:txBody>
          <a:bodyPr/>
          <a:lstStyle/>
          <a:p>
            <a:r>
              <a:rPr lang="pl-PL" dirty="0" err="1" smtClean="0"/>
              <a:t>www.dr-durantet.com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4170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9275" y="407014"/>
            <a:ext cx="8042276" cy="750425"/>
          </a:xfrm>
        </p:spPr>
        <p:txBody>
          <a:bodyPr/>
          <a:lstStyle/>
          <a:p>
            <a:r>
              <a:rPr lang="fr-FR" sz="4400" dirty="0"/>
              <a:t>Réhydratation vaginale</a:t>
            </a:r>
          </a:p>
        </p:txBody>
      </p:sp>
      <p:pic>
        <p:nvPicPr>
          <p:cNvPr id="4" name="Espace réservé du contenu 3" descr="C:\Users\Secrétaire\Desktop\CONGRES\PHOTOS Livre anatomie\Page 325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129" r="-50129"/>
          <a:stretch>
            <a:fillRect/>
          </a:stretch>
        </p:blipFill>
        <p:spPr bwMode="auto">
          <a:xfrm>
            <a:off x="-445143" y="1157439"/>
            <a:ext cx="10007600" cy="509866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Interdiction 4"/>
          <p:cNvSpPr/>
          <p:nvPr/>
        </p:nvSpPr>
        <p:spPr>
          <a:xfrm>
            <a:off x="4858096" y="3499449"/>
            <a:ext cx="286473" cy="354854"/>
          </a:xfrm>
          <a:prstGeom prst="noSmoking">
            <a:avLst/>
          </a:prstGeom>
          <a:solidFill>
            <a:srgbClr val="FF00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6" name="Interdiction 5"/>
          <p:cNvSpPr/>
          <p:nvPr/>
        </p:nvSpPr>
        <p:spPr>
          <a:xfrm>
            <a:off x="4685638" y="3031583"/>
            <a:ext cx="286473" cy="354854"/>
          </a:xfrm>
          <a:prstGeom prst="noSmoking">
            <a:avLst/>
          </a:prstGeom>
          <a:solidFill>
            <a:srgbClr val="FF00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7" name="Interdiction 6"/>
          <p:cNvSpPr/>
          <p:nvPr/>
        </p:nvSpPr>
        <p:spPr>
          <a:xfrm>
            <a:off x="5010496" y="3031583"/>
            <a:ext cx="286473" cy="354854"/>
          </a:xfrm>
          <a:prstGeom prst="noSmoking">
            <a:avLst/>
          </a:prstGeom>
          <a:solidFill>
            <a:srgbClr val="FF00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8" name="Interdiction 7"/>
          <p:cNvSpPr/>
          <p:nvPr/>
        </p:nvSpPr>
        <p:spPr>
          <a:xfrm>
            <a:off x="4858096" y="2160257"/>
            <a:ext cx="286473" cy="354854"/>
          </a:xfrm>
          <a:prstGeom prst="noSmoking">
            <a:avLst/>
          </a:prstGeom>
          <a:solidFill>
            <a:srgbClr val="FF00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9" name="Interdiction 8"/>
          <p:cNvSpPr/>
          <p:nvPr/>
        </p:nvSpPr>
        <p:spPr>
          <a:xfrm>
            <a:off x="4272184" y="4227811"/>
            <a:ext cx="286473" cy="354854"/>
          </a:xfrm>
          <a:prstGeom prst="noSmoking">
            <a:avLst/>
          </a:prstGeom>
          <a:solidFill>
            <a:srgbClr val="FF00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10" name="Interdiction 9"/>
          <p:cNvSpPr/>
          <p:nvPr/>
        </p:nvSpPr>
        <p:spPr>
          <a:xfrm>
            <a:off x="5296969" y="4227811"/>
            <a:ext cx="286473" cy="354854"/>
          </a:xfrm>
          <a:prstGeom prst="noSmoking">
            <a:avLst/>
          </a:prstGeom>
          <a:solidFill>
            <a:srgbClr val="FF00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11" name="Interdiction 10"/>
          <p:cNvSpPr/>
          <p:nvPr/>
        </p:nvSpPr>
        <p:spPr>
          <a:xfrm>
            <a:off x="5604284" y="4818864"/>
            <a:ext cx="286473" cy="354854"/>
          </a:xfrm>
          <a:prstGeom prst="noSmoking">
            <a:avLst/>
          </a:prstGeom>
          <a:solidFill>
            <a:srgbClr val="FF00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304800" y="2743200"/>
            <a:ext cx="1820894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ATTENTION !</a:t>
            </a:r>
          </a:p>
          <a:p>
            <a:endParaRPr lang="fr-FR" b="1" dirty="0">
              <a:solidFill>
                <a:srgbClr val="FF0000"/>
              </a:solidFill>
            </a:endParaRPr>
          </a:p>
          <a:p>
            <a:r>
              <a:rPr lang="fr-FR" b="1" dirty="0" smtClean="0">
                <a:solidFill>
                  <a:srgbClr val="FF0000"/>
                </a:solidFill>
              </a:rPr>
              <a:t>ACHTUNG !</a:t>
            </a:r>
          </a:p>
          <a:p>
            <a:endParaRPr lang="fr-FR" b="1" dirty="0">
              <a:solidFill>
                <a:srgbClr val="FF0000"/>
              </a:solidFill>
            </a:endParaRPr>
          </a:p>
          <a:p>
            <a:r>
              <a:rPr lang="es-ES_tradnl" b="1" dirty="0" smtClean="0">
                <a:solidFill>
                  <a:srgbClr val="FF0000"/>
                </a:solidFill>
              </a:rPr>
              <a:t>ATENCIÒN</a:t>
            </a:r>
            <a:r>
              <a:rPr lang="fr-FR" b="1" dirty="0" smtClean="0">
                <a:solidFill>
                  <a:srgbClr val="FF0000"/>
                </a:solidFill>
              </a:rPr>
              <a:t> !</a:t>
            </a:r>
          </a:p>
          <a:p>
            <a:endParaRPr lang="fr-FR" b="1" dirty="0">
              <a:solidFill>
                <a:srgbClr val="FF0000"/>
              </a:solidFill>
            </a:endParaRPr>
          </a:p>
          <a:p>
            <a:r>
              <a:rPr lang="fr-FR" b="1" dirty="0" smtClean="0">
                <a:solidFill>
                  <a:srgbClr val="FF0000"/>
                </a:solidFill>
              </a:rPr>
              <a:t>ATTENZIONE !</a:t>
            </a:r>
          </a:p>
          <a:p>
            <a:endParaRPr lang="fr-FR" b="1" dirty="0">
              <a:solidFill>
                <a:srgbClr val="FF0000"/>
              </a:solidFill>
            </a:endParaRPr>
          </a:p>
          <a:p>
            <a:r>
              <a:rPr lang="fr-FR" b="1" dirty="0" smtClean="0">
                <a:solidFill>
                  <a:srgbClr val="FF0000"/>
                </a:solidFill>
              </a:rPr>
              <a:t>BE CAREFUL !</a:t>
            </a:r>
          </a:p>
          <a:p>
            <a:endParaRPr lang="fr-FR" b="1" dirty="0">
              <a:solidFill>
                <a:srgbClr val="FF0000"/>
              </a:solidFill>
            </a:endParaRPr>
          </a:p>
          <a:p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2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49624" y="6289115"/>
            <a:ext cx="3155576" cy="365125"/>
          </a:xfrm>
        </p:spPr>
        <p:txBody>
          <a:bodyPr/>
          <a:lstStyle/>
          <a:p>
            <a:r>
              <a:rPr lang="pl-PL" dirty="0" err="1" smtClean="0"/>
              <a:t>www.dr-durantet.com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9678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9275" y="662539"/>
            <a:ext cx="8042276" cy="529177"/>
          </a:xfrm>
        </p:spPr>
        <p:txBody>
          <a:bodyPr/>
          <a:lstStyle/>
          <a:p>
            <a:r>
              <a:rPr lang="fr-FR" sz="4400" dirty="0"/>
              <a:t>Réhydratation vaginale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u="sng" dirty="0" smtClean="0"/>
              <a:t>Protocole post-injection</a:t>
            </a:r>
            <a:r>
              <a:rPr lang="fr-FR" dirty="0" smtClean="0"/>
              <a:t> : </a:t>
            </a:r>
          </a:p>
          <a:p>
            <a:pPr lvl="1">
              <a:buFont typeface="Arial"/>
              <a:buChar char="•"/>
            </a:pPr>
            <a:r>
              <a:rPr lang="fr-FR" dirty="0" smtClean="0"/>
              <a:t>Remettre l’étiquette de traçabilité à la patiente</a:t>
            </a:r>
          </a:p>
          <a:p>
            <a:pPr lvl="1">
              <a:buFont typeface="Arial"/>
              <a:buChar char="•"/>
            </a:pPr>
            <a:r>
              <a:rPr lang="fr-FR" dirty="0" smtClean="0"/>
              <a:t>Conserver le double dans le dossier médical (15 ans)</a:t>
            </a:r>
          </a:p>
          <a:p>
            <a:pPr lvl="1">
              <a:buFont typeface="Arial"/>
              <a:buChar char="•"/>
            </a:pPr>
            <a:r>
              <a:rPr lang="fr-FR" dirty="0" smtClean="0"/>
              <a:t>Remettre un questionnaire de satisfaction post-injection</a:t>
            </a:r>
            <a:r>
              <a:rPr lang="fr-FR" dirty="0"/>
              <a:t> </a:t>
            </a:r>
            <a:r>
              <a:rPr lang="fr-FR" dirty="0" smtClean="0"/>
              <a:t>(évaluation objective et subjective des bénéfices)</a:t>
            </a:r>
            <a:endParaRPr lang="fr-FR" dirty="0"/>
          </a:p>
          <a:p>
            <a:pPr lvl="1">
              <a:buFont typeface="Arial"/>
              <a:buChar char="•"/>
            </a:pPr>
            <a:r>
              <a:rPr lang="fr-FR" dirty="0" smtClean="0"/>
              <a:t>Rappel des conseils post-injection :</a:t>
            </a:r>
          </a:p>
          <a:p>
            <a:pPr marL="349250" lvl="1" indent="0">
              <a:buNone/>
            </a:pPr>
            <a:r>
              <a:rPr lang="fr-FR" dirty="0"/>
              <a:t>	</a:t>
            </a:r>
            <a:r>
              <a:rPr lang="fr-FR" dirty="0" smtClean="0"/>
              <a:t>- Pas </a:t>
            </a:r>
            <a:r>
              <a:rPr lang="fr-FR" dirty="0"/>
              <a:t>de piscine / </a:t>
            </a:r>
            <a:r>
              <a:rPr lang="fr-FR" dirty="0" smtClean="0"/>
              <a:t>sauna / jacuzzi </a:t>
            </a:r>
            <a:r>
              <a:rPr lang="fr-FR" dirty="0"/>
              <a:t>durant 48H</a:t>
            </a:r>
          </a:p>
          <a:p>
            <a:pPr marL="349250" lvl="1" indent="0">
              <a:buNone/>
            </a:pPr>
            <a:r>
              <a:rPr lang="fr-FR" dirty="0" smtClean="0"/>
              <a:t>	- Pas </a:t>
            </a:r>
            <a:r>
              <a:rPr lang="fr-FR" dirty="0"/>
              <a:t>de rapport sexuel durant 4-5 jours.</a:t>
            </a:r>
          </a:p>
          <a:p>
            <a:pPr marL="349250" lvl="1" indent="0">
              <a:buNone/>
            </a:pPr>
            <a:r>
              <a:rPr lang="fr-FR" dirty="0" smtClean="0"/>
              <a:t>	- Pas de vélo, gym, équitation durant 7 jours.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49624" y="6289115"/>
            <a:ext cx="3155576" cy="365125"/>
          </a:xfrm>
        </p:spPr>
        <p:txBody>
          <a:bodyPr/>
          <a:lstStyle/>
          <a:p>
            <a:r>
              <a:rPr lang="pl-PL" dirty="0" err="1" smtClean="0"/>
              <a:t>www.dr-durantet.com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1352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9275" y="550351"/>
            <a:ext cx="8042276" cy="620714"/>
          </a:xfrm>
        </p:spPr>
        <p:txBody>
          <a:bodyPr/>
          <a:lstStyle/>
          <a:p>
            <a:r>
              <a:rPr lang="fr-FR" sz="4400" dirty="0" smtClean="0"/>
              <a:t>Réhydratation vaginale</a:t>
            </a:r>
            <a:endParaRPr lang="fr-FR" sz="4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lvl="1" indent="0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None/>
            </a:pPr>
            <a:r>
              <a:rPr lang="fr-FR" sz="2800" u="sng" dirty="0" smtClean="0"/>
              <a:t>Résultats</a:t>
            </a:r>
            <a:r>
              <a:rPr lang="fr-FR" sz="2800" dirty="0" smtClean="0"/>
              <a:t> :              </a:t>
            </a:r>
            <a:r>
              <a:rPr lang="fr-FR" dirty="0" smtClean="0"/>
              <a:t>+++ </a:t>
            </a:r>
            <a:r>
              <a:rPr lang="fr-FR" dirty="0" smtClean="0">
                <a:solidFill>
                  <a:srgbClr val="595959"/>
                </a:solidFill>
              </a:rPr>
              <a:t>dès M1 &amp; max </a:t>
            </a:r>
            <a:r>
              <a:rPr lang="fr-FR" dirty="0">
                <a:solidFill>
                  <a:srgbClr val="595959"/>
                </a:solidFill>
              </a:rPr>
              <a:t>à </a:t>
            </a:r>
            <a:r>
              <a:rPr lang="fr-FR" dirty="0" smtClean="0">
                <a:solidFill>
                  <a:srgbClr val="595959"/>
                </a:solidFill>
              </a:rPr>
              <a:t>M3 +++</a:t>
            </a:r>
            <a:endParaRPr lang="fr-FR" dirty="0" smtClean="0"/>
          </a:p>
          <a:p>
            <a:pPr lvl="1">
              <a:buFont typeface="Arial"/>
              <a:buChar char="•"/>
            </a:pPr>
            <a:r>
              <a:rPr lang="fr-FR" dirty="0">
                <a:solidFill>
                  <a:srgbClr val="595959"/>
                </a:solidFill>
              </a:rPr>
              <a:t>Diminution </a:t>
            </a:r>
            <a:r>
              <a:rPr lang="fr-FR" dirty="0" smtClean="0">
                <a:solidFill>
                  <a:srgbClr val="595959"/>
                </a:solidFill>
              </a:rPr>
              <a:t>des dyspareunie, </a:t>
            </a:r>
          </a:p>
          <a:p>
            <a:pPr lvl="1">
              <a:buFont typeface="Arial"/>
              <a:buChar char="•"/>
            </a:pPr>
            <a:r>
              <a:rPr lang="fr-FR" dirty="0" smtClean="0">
                <a:solidFill>
                  <a:srgbClr val="595959"/>
                </a:solidFill>
              </a:rPr>
              <a:t>Diminution de la sécheresse intime,</a:t>
            </a:r>
          </a:p>
          <a:p>
            <a:pPr lvl="1">
              <a:buFont typeface="Arial"/>
              <a:buChar char="•"/>
            </a:pPr>
            <a:r>
              <a:rPr lang="fr-FR" dirty="0">
                <a:solidFill>
                  <a:srgbClr val="595959"/>
                </a:solidFill>
              </a:rPr>
              <a:t>Diminution </a:t>
            </a:r>
            <a:r>
              <a:rPr lang="fr-FR" dirty="0" smtClean="0">
                <a:solidFill>
                  <a:srgbClr val="595959"/>
                </a:solidFill>
              </a:rPr>
              <a:t>de l’atrophie muqueuse,</a:t>
            </a:r>
          </a:p>
          <a:p>
            <a:pPr lvl="1">
              <a:buFont typeface="Arial"/>
              <a:buChar char="•"/>
            </a:pPr>
            <a:r>
              <a:rPr lang="fr-FR" dirty="0" smtClean="0">
                <a:solidFill>
                  <a:srgbClr val="595959"/>
                </a:solidFill>
              </a:rPr>
              <a:t>Diminution du pH vaginal,</a:t>
            </a:r>
          </a:p>
          <a:p>
            <a:pPr lvl="1">
              <a:buFont typeface="Arial"/>
              <a:buChar char="•"/>
            </a:pPr>
            <a:r>
              <a:rPr lang="fr-FR" dirty="0">
                <a:solidFill>
                  <a:srgbClr val="595959"/>
                </a:solidFill>
              </a:rPr>
              <a:t>Diminution </a:t>
            </a:r>
            <a:r>
              <a:rPr lang="fr-FR" dirty="0" smtClean="0">
                <a:solidFill>
                  <a:srgbClr val="595959"/>
                </a:solidFill>
              </a:rPr>
              <a:t>des vaginites à répétition,</a:t>
            </a:r>
          </a:p>
          <a:p>
            <a:pPr lvl="1">
              <a:buFont typeface="Arial"/>
              <a:buChar char="•"/>
            </a:pPr>
            <a:r>
              <a:rPr lang="fr-FR" dirty="0">
                <a:solidFill>
                  <a:srgbClr val="595959"/>
                </a:solidFill>
              </a:rPr>
              <a:t>Diminution </a:t>
            </a:r>
            <a:r>
              <a:rPr lang="fr-FR" dirty="0" smtClean="0">
                <a:solidFill>
                  <a:srgbClr val="595959"/>
                </a:solidFill>
              </a:rPr>
              <a:t>des </a:t>
            </a:r>
            <a:r>
              <a:rPr lang="fr-FR" dirty="0" err="1" smtClean="0">
                <a:solidFill>
                  <a:srgbClr val="595959"/>
                </a:solidFill>
              </a:rPr>
              <a:t>vestibulodynies</a:t>
            </a:r>
            <a:r>
              <a:rPr lang="fr-FR" dirty="0" smtClean="0">
                <a:solidFill>
                  <a:srgbClr val="595959"/>
                </a:solidFill>
              </a:rPr>
              <a:t>.</a:t>
            </a:r>
          </a:p>
          <a:p>
            <a:pPr lvl="1">
              <a:buFont typeface="Arial"/>
              <a:buChar char="•"/>
            </a:pPr>
            <a:endParaRPr lang="fr-FR" dirty="0" smtClean="0">
              <a:solidFill>
                <a:srgbClr val="FF0000"/>
              </a:solidFill>
            </a:endParaRPr>
          </a:p>
          <a:p>
            <a:pPr lvl="1" algn="ctr">
              <a:buFont typeface="Wingdings" charset="2"/>
              <a:buChar char="ü"/>
            </a:pPr>
            <a:r>
              <a:rPr lang="fr-FR" u="sng" dirty="0" smtClean="0">
                <a:solidFill>
                  <a:srgbClr val="595959"/>
                </a:solidFill>
              </a:rPr>
              <a:t>Etude 2012 sur 8 patientes </a:t>
            </a:r>
            <a:r>
              <a:rPr lang="fr-FR" dirty="0" smtClean="0">
                <a:solidFill>
                  <a:srgbClr val="595959"/>
                </a:solidFill>
              </a:rPr>
              <a:t>: </a:t>
            </a:r>
          </a:p>
          <a:p>
            <a:pPr marL="349250" lvl="1" indent="0" algn="ctr">
              <a:buNone/>
            </a:pPr>
            <a:r>
              <a:rPr lang="fr-FR" dirty="0" smtClean="0">
                <a:solidFill>
                  <a:srgbClr val="595959"/>
                </a:solidFill>
              </a:rPr>
              <a:t>Amélioration de </a:t>
            </a:r>
            <a:r>
              <a:rPr lang="fr-FR" dirty="0">
                <a:solidFill>
                  <a:srgbClr val="595959"/>
                </a:solidFill>
              </a:rPr>
              <a:t>80 </a:t>
            </a:r>
            <a:r>
              <a:rPr lang="fr-FR" dirty="0" smtClean="0">
                <a:solidFill>
                  <a:srgbClr val="595959"/>
                </a:solidFill>
              </a:rPr>
              <a:t>% sécheresse / irritations</a:t>
            </a:r>
            <a:endParaRPr lang="fr-FR" dirty="0">
              <a:solidFill>
                <a:srgbClr val="595959"/>
              </a:solidFill>
            </a:endParaRPr>
          </a:p>
          <a:p>
            <a:pPr lvl="1" algn="ctr">
              <a:buFont typeface="Wingdings" charset="2"/>
              <a:buChar char="ü"/>
            </a:pPr>
            <a:r>
              <a:rPr lang="fr-FR" u="sng" dirty="0">
                <a:solidFill>
                  <a:srgbClr val="595959"/>
                </a:solidFill>
              </a:rPr>
              <a:t>E</a:t>
            </a:r>
            <a:r>
              <a:rPr lang="fr-FR" u="sng" dirty="0" smtClean="0">
                <a:solidFill>
                  <a:srgbClr val="595959"/>
                </a:solidFill>
              </a:rPr>
              <a:t>tude </a:t>
            </a:r>
            <a:r>
              <a:rPr lang="fr-FR" u="sng" dirty="0">
                <a:solidFill>
                  <a:srgbClr val="595959"/>
                </a:solidFill>
              </a:rPr>
              <a:t>sur 52 </a:t>
            </a:r>
            <a:r>
              <a:rPr lang="fr-FR" u="sng" dirty="0" smtClean="0">
                <a:solidFill>
                  <a:srgbClr val="595959"/>
                </a:solidFill>
              </a:rPr>
              <a:t>patientes (retouche </a:t>
            </a:r>
            <a:r>
              <a:rPr lang="fr-FR" u="sng" dirty="0">
                <a:solidFill>
                  <a:srgbClr val="595959"/>
                </a:solidFill>
              </a:rPr>
              <a:t>à </a:t>
            </a:r>
            <a:r>
              <a:rPr lang="fr-FR" u="sng" dirty="0" smtClean="0">
                <a:solidFill>
                  <a:srgbClr val="595959"/>
                </a:solidFill>
              </a:rPr>
              <a:t>M1 </a:t>
            </a:r>
            <a:r>
              <a:rPr lang="fr-FR" u="sng" dirty="0" err="1" smtClean="0">
                <a:solidFill>
                  <a:srgbClr val="595959"/>
                </a:solidFill>
              </a:rPr>
              <a:t>ds</a:t>
            </a:r>
            <a:r>
              <a:rPr lang="fr-FR" u="sng" dirty="0" smtClean="0">
                <a:solidFill>
                  <a:srgbClr val="595959"/>
                </a:solidFill>
              </a:rPr>
              <a:t> 47 % des cas) </a:t>
            </a:r>
            <a:r>
              <a:rPr lang="fr-FR" dirty="0" smtClean="0">
                <a:solidFill>
                  <a:srgbClr val="595959"/>
                </a:solidFill>
              </a:rPr>
              <a:t>:</a:t>
            </a:r>
            <a:endParaRPr lang="fr-FR" dirty="0">
              <a:solidFill>
                <a:srgbClr val="595959"/>
              </a:solidFill>
            </a:endParaRPr>
          </a:p>
          <a:p>
            <a:pPr marL="349250" lvl="1" indent="0" algn="ctr">
              <a:buNone/>
            </a:pPr>
            <a:r>
              <a:rPr lang="fr-FR" dirty="0" smtClean="0">
                <a:solidFill>
                  <a:srgbClr val="595959"/>
                </a:solidFill>
              </a:rPr>
              <a:t>94 % des femmes voient leur qualité de vie améliorée ou très améliorée jusqu’à 6 mois après le traitement</a:t>
            </a:r>
          </a:p>
          <a:p>
            <a:pPr marL="349250" lvl="1" indent="0" algn="ctr">
              <a:buNone/>
            </a:pPr>
            <a:r>
              <a:rPr lang="fr-FR" dirty="0" smtClean="0">
                <a:solidFill>
                  <a:srgbClr val="595959"/>
                </a:solidFill>
              </a:rPr>
              <a:t>(CF. INFRA)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49624" y="6289115"/>
            <a:ext cx="3155576" cy="365125"/>
          </a:xfrm>
        </p:spPr>
        <p:txBody>
          <a:bodyPr/>
          <a:lstStyle/>
          <a:p>
            <a:r>
              <a:rPr lang="pl-PL" dirty="0" err="1" smtClean="0"/>
              <a:t>www.dr-durantet.com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911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9275" y="477884"/>
            <a:ext cx="8042276" cy="644432"/>
          </a:xfrm>
        </p:spPr>
        <p:txBody>
          <a:bodyPr/>
          <a:lstStyle/>
          <a:p>
            <a:r>
              <a:rPr lang="fr-FR" sz="4400" dirty="0"/>
              <a:t>Réhydratation vaginale</a:t>
            </a:r>
          </a:p>
        </p:txBody>
      </p:sp>
      <p:pic>
        <p:nvPicPr>
          <p:cNvPr id="4" name="Espace réservé du contenu 3" descr="Etude DESIRIAL 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838" r="-28838"/>
          <a:stretch>
            <a:fillRect/>
          </a:stretch>
        </p:blipFill>
        <p:spPr>
          <a:xfrm>
            <a:off x="-923925" y="1490616"/>
            <a:ext cx="6778625" cy="3924299"/>
          </a:xfrm>
        </p:spPr>
      </p:pic>
      <p:pic>
        <p:nvPicPr>
          <p:cNvPr id="7" name="Image 6" descr="Etude DESIRIAL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0" y="1490616"/>
            <a:ext cx="4038600" cy="3901140"/>
          </a:xfrm>
          <a:prstGeom prst="rect">
            <a:avLst/>
          </a:prstGeom>
        </p:spPr>
      </p:pic>
      <p:sp>
        <p:nvSpPr>
          <p:cNvPr id="11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49624" y="6289115"/>
            <a:ext cx="3155576" cy="365125"/>
          </a:xfrm>
        </p:spPr>
        <p:txBody>
          <a:bodyPr/>
          <a:lstStyle/>
          <a:p>
            <a:r>
              <a:rPr lang="pl-PL" dirty="0" err="1" smtClean="0"/>
              <a:t>www.dr-durantet.com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2422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9275" y="554084"/>
            <a:ext cx="8042276" cy="593632"/>
          </a:xfrm>
        </p:spPr>
        <p:txBody>
          <a:bodyPr/>
          <a:lstStyle/>
          <a:p>
            <a:r>
              <a:rPr lang="fr-FR" sz="4400" dirty="0"/>
              <a:t>Réhydratation vaginale</a:t>
            </a:r>
          </a:p>
        </p:txBody>
      </p:sp>
      <p:pic>
        <p:nvPicPr>
          <p:cNvPr id="5" name="Espace réservé du contenu 4" descr="Etude DESIRIAL 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232" r="-31232"/>
          <a:stretch>
            <a:fillRect/>
          </a:stretch>
        </p:blipFill>
        <p:spPr>
          <a:xfrm>
            <a:off x="-850900" y="1384301"/>
            <a:ext cx="6629399" cy="4368799"/>
          </a:xfr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49624" y="6289115"/>
            <a:ext cx="3155576" cy="365125"/>
          </a:xfrm>
        </p:spPr>
        <p:txBody>
          <a:bodyPr/>
          <a:lstStyle/>
          <a:p>
            <a:r>
              <a:rPr lang="pl-PL" dirty="0" err="1" smtClean="0"/>
              <a:t>www.dr-durantet.com</a:t>
            </a:r>
            <a:endParaRPr lang="en-US" dirty="0"/>
          </a:p>
        </p:txBody>
      </p:sp>
      <p:pic>
        <p:nvPicPr>
          <p:cNvPr id="7" name="Image 6" descr="Etude DESIRIAL 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500" y="1384300"/>
            <a:ext cx="4197866" cy="436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1075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9275" y="535034"/>
            <a:ext cx="8042276" cy="606332"/>
          </a:xfrm>
        </p:spPr>
        <p:txBody>
          <a:bodyPr/>
          <a:lstStyle/>
          <a:p>
            <a:r>
              <a:rPr lang="fr-FR" sz="4400" dirty="0"/>
              <a:t>Réhydratation vaginale</a:t>
            </a:r>
          </a:p>
        </p:txBody>
      </p:sp>
      <p:pic>
        <p:nvPicPr>
          <p:cNvPr id="5" name="Espace réservé du contenu 4" descr="Etude DESIRIAL 5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265" r="-25265"/>
          <a:stretch>
            <a:fillRect/>
          </a:stretch>
        </p:blipFill>
        <p:spPr/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49624" y="6289115"/>
            <a:ext cx="3155576" cy="365125"/>
          </a:xfrm>
        </p:spPr>
        <p:txBody>
          <a:bodyPr/>
          <a:lstStyle/>
          <a:p>
            <a:r>
              <a:rPr lang="pl-PL" dirty="0" err="1" smtClean="0"/>
              <a:t>www.dr-durantet.com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5174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9275" y="496934"/>
            <a:ext cx="8042276" cy="631732"/>
          </a:xfrm>
        </p:spPr>
        <p:txBody>
          <a:bodyPr/>
          <a:lstStyle/>
          <a:p>
            <a:r>
              <a:rPr lang="fr-FR" sz="4400" dirty="0"/>
              <a:t>Réhydratation </a:t>
            </a:r>
            <a:r>
              <a:rPr lang="fr-FR" sz="4400" dirty="0" smtClean="0"/>
              <a:t>vaginale</a:t>
            </a:r>
            <a:endParaRPr lang="fr-FR" sz="4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u="sng" dirty="0" smtClean="0"/>
              <a:t>Complications (rare) </a:t>
            </a:r>
            <a:r>
              <a:rPr lang="fr-FR" dirty="0" smtClean="0"/>
              <a:t>: </a:t>
            </a:r>
          </a:p>
          <a:p>
            <a:pPr lvl="1"/>
            <a:r>
              <a:rPr lang="fr-FR" dirty="0" smtClean="0"/>
              <a:t>Inflammation , </a:t>
            </a:r>
          </a:p>
          <a:p>
            <a:pPr lvl="1"/>
            <a:r>
              <a:rPr lang="fr-FR" dirty="0" smtClean="0"/>
              <a:t>Rougeur, </a:t>
            </a:r>
          </a:p>
          <a:p>
            <a:pPr lvl="1"/>
            <a:r>
              <a:rPr lang="fr-FR" dirty="0" smtClean="0"/>
              <a:t>Œdème, </a:t>
            </a:r>
          </a:p>
          <a:p>
            <a:pPr lvl="1"/>
            <a:r>
              <a:rPr lang="fr-FR" dirty="0" smtClean="0"/>
              <a:t>Induration, </a:t>
            </a:r>
          </a:p>
          <a:p>
            <a:pPr lvl="1"/>
            <a:r>
              <a:rPr lang="fr-FR" dirty="0" smtClean="0"/>
              <a:t>Nodule, </a:t>
            </a:r>
          </a:p>
          <a:p>
            <a:pPr lvl="1"/>
            <a:r>
              <a:rPr lang="fr-FR" dirty="0" smtClean="0"/>
              <a:t>Léger saignement, </a:t>
            </a:r>
          </a:p>
          <a:p>
            <a:pPr lvl="1"/>
            <a:r>
              <a:rPr lang="fr-FR" dirty="0" smtClean="0"/>
              <a:t>Hématome, </a:t>
            </a:r>
          </a:p>
          <a:p>
            <a:pPr lvl="1"/>
            <a:r>
              <a:rPr lang="fr-FR" dirty="0" smtClean="0"/>
              <a:t>Poussée d’herpès.</a:t>
            </a:r>
          </a:p>
          <a:p>
            <a:pPr marL="349250" lvl="1" indent="0">
              <a:buNone/>
            </a:pPr>
            <a:endParaRPr lang="fr-FR" dirty="0"/>
          </a:p>
          <a:p>
            <a:pPr marL="349250" lvl="1" indent="0">
              <a:buNone/>
            </a:pPr>
            <a:r>
              <a:rPr lang="fr-FR" dirty="0" smtClean="0"/>
              <a:t>=&gt; Signaler tout effet indésirable à l’ANSM.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49624" y="6289115"/>
            <a:ext cx="3155576" cy="365125"/>
          </a:xfrm>
        </p:spPr>
        <p:txBody>
          <a:bodyPr/>
          <a:lstStyle/>
          <a:p>
            <a:r>
              <a:rPr lang="pl-PL" dirty="0" err="1" smtClean="0"/>
              <a:t>www.dr-durantet.com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7369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9275" y="323476"/>
            <a:ext cx="8042276" cy="806824"/>
          </a:xfrm>
        </p:spPr>
        <p:txBody>
          <a:bodyPr/>
          <a:lstStyle/>
          <a:p>
            <a:r>
              <a:rPr lang="fr-FR" sz="4400" dirty="0"/>
              <a:t>Traitements adjuvants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9275" y="1193800"/>
            <a:ext cx="8042276" cy="538424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charset="2"/>
              <a:buChar char="ü"/>
            </a:pPr>
            <a:r>
              <a:rPr lang="fr-FR" u="sng" dirty="0" smtClean="0"/>
              <a:t>Traitements locaux</a:t>
            </a:r>
            <a:r>
              <a:rPr lang="fr-FR" dirty="0" smtClean="0"/>
              <a:t> :    </a:t>
            </a:r>
            <a:endParaRPr lang="fr-FR" sz="1900" dirty="0" smtClean="0"/>
          </a:p>
          <a:p>
            <a:pPr marL="962025" lvl="2" indent="-342900">
              <a:buFont typeface="Symbol" charset="0"/>
              <a:buChar char=""/>
            </a:pPr>
            <a:r>
              <a:rPr lang="fr-FR" dirty="0" smtClean="0"/>
              <a:t>A base d’AH : </a:t>
            </a:r>
            <a:r>
              <a:rPr lang="fr-FR" dirty="0" err="1" smtClean="0"/>
              <a:t>Cicatridine</a:t>
            </a:r>
            <a:r>
              <a:rPr lang="fr-FR" dirty="0" smtClean="0"/>
              <a:t> crème® + </a:t>
            </a:r>
            <a:r>
              <a:rPr lang="fr-FR" dirty="0" err="1" smtClean="0"/>
              <a:t>Préméno</a:t>
            </a:r>
            <a:r>
              <a:rPr lang="fr-FR" i="1" dirty="0" err="1" smtClean="0"/>
              <a:t>Duo</a:t>
            </a:r>
            <a:r>
              <a:rPr lang="fr-FR" dirty="0" smtClean="0"/>
              <a:t> ovule®</a:t>
            </a:r>
          </a:p>
          <a:p>
            <a:pPr marL="962025" lvl="2" indent="-342900">
              <a:buFont typeface="Symbol" charset="0"/>
              <a:buChar char=""/>
            </a:pPr>
            <a:r>
              <a:rPr lang="fr-FR" dirty="0" smtClean="0"/>
              <a:t>Rééquilibrage de la flore vaginale : </a:t>
            </a:r>
            <a:r>
              <a:rPr lang="fr-FR" dirty="0" err="1" smtClean="0"/>
              <a:t>Médigyne</a:t>
            </a:r>
            <a:r>
              <a:rPr lang="fr-FR" dirty="0" smtClean="0"/>
              <a:t> ovule®</a:t>
            </a:r>
          </a:p>
          <a:p>
            <a:pPr marL="962025" lvl="2" indent="-342900">
              <a:buFont typeface="Symbol" charset="0"/>
              <a:buChar char=""/>
            </a:pPr>
            <a:r>
              <a:rPr lang="fr-FR" dirty="0" err="1" smtClean="0"/>
              <a:t>Oestrogénothérapie</a:t>
            </a:r>
            <a:r>
              <a:rPr lang="fr-FR" dirty="0" smtClean="0"/>
              <a:t> </a:t>
            </a:r>
            <a:r>
              <a:rPr lang="fr-FR" dirty="0"/>
              <a:t>: </a:t>
            </a:r>
            <a:r>
              <a:rPr lang="fr-FR" dirty="0" err="1" smtClean="0"/>
              <a:t>Colpotrophine</a:t>
            </a:r>
            <a:r>
              <a:rPr lang="fr-FR" dirty="0" smtClean="0"/>
              <a:t>® </a:t>
            </a:r>
          </a:p>
          <a:p>
            <a:pPr marL="342900" indent="-342900">
              <a:buFont typeface="Wingdings" charset="2"/>
              <a:buChar char="ü"/>
            </a:pPr>
            <a:r>
              <a:rPr lang="fr-FR" u="sng" dirty="0" smtClean="0"/>
              <a:t>Traitement d’ensemble de la vulve : </a:t>
            </a:r>
          </a:p>
          <a:p>
            <a:pPr marL="962025" lvl="2" indent="-342900">
              <a:buFont typeface="Symbol" charset="0"/>
              <a:buChar char=""/>
            </a:pPr>
            <a:r>
              <a:rPr lang="fr-FR" dirty="0" smtClean="0"/>
              <a:t>Gd lèvres : </a:t>
            </a:r>
            <a:r>
              <a:rPr lang="fr-FR" dirty="0" err="1" smtClean="0">
                <a:solidFill>
                  <a:srgbClr val="595959"/>
                </a:solidFill>
              </a:rPr>
              <a:t>labiaplastie</a:t>
            </a:r>
            <a:r>
              <a:rPr lang="fr-FR" dirty="0" smtClean="0">
                <a:solidFill>
                  <a:srgbClr val="595959"/>
                </a:solidFill>
              </a:rPr>
              <a:t> (AH) &amp; Pt lèvre : </a:t>
            </a:r>
            <a:r>
              <a:rPr lang="fr-FR" dirty="0" err="1" smtClean="0"/>
              <a:t>nymphoplastie</a:t>
            </a:r>
            <a:r>
              <a:rPr lang="fr-FR" dirty="0" smtClean="0"/>
              <a:t> (laser)</a:t>
            </a:r>
          </a:p>
          <a:p>
            <a:pPr marL="342900" indent="-342900">
              <a:buFont typeface="Wingdings" charset="2"/>
              <a:buChar char="ü"/>
            </a:pPr>
            <a:r>
              <a:rPr lang="fr-FR" u="sng" dirty="0" smtClean="0"/>
              <a:t>Traitement Hormonal Substitutif</a:t>
            </a:r>
            <a:r>
              <a:rPr lang="fr-FR" dirty="0" smtClean="0"/>
              <a:t> (avec l’accord de la patiente &amp; en l’absence de néoplasie </a:t>
            </a:r>
            <a:r>
              <a:rPr lang="fr-FR" dirty="0" err="1" smtClean="0"/>
              <a:t>hormono</a:t>
            </a:r>
            <a:r>
              <a:rPr lang="fr-FR" dirty="0" smtClean="0"/>
              <a:t>-dépendante) : </a:t>
            </a:r>
            <a:r>
              <a:rPr lang="fr-FR" dirty="0" err="1"/>
              <a:t>O</a:t>
            </a:r>
            <a:r>
              <a:rPr lang="fr-FR" dirty="0" err="1" smtClean="0"/>
              <a:t>estrogel</a:t>
            </a:r>
            <a:r>
              <a:rPr lang="fr-FR" dirty="0" smtClean="0"/>
              <a:t>®</a:t>
            </a:r>
          </a:p>
          <a:p>
            <a:pPr>
              <a:buFont typeface="Wingdings" charset="2"/>
              <a:buChar char="ü"/>
            </a:pPr>
            <a:r>
              <a:rPr lang="fr-FR" u="sng" dirty="0" smtClean="0"/>
              <a:t>Kinésithérapie vaginale</a:t>
            </a:r>
            <a:r>
              <a:rPr lang="fr-FR" dirty="0" smtClean="0"/>
              <a:t> : rééducation périnéale</a:t>
            </a:r>
          </a:p>
          <a:p>
            <a:pPr>
              <a:buFont typeface="Wingdings" charset="2"/>
              <a:buChar char="ü"/>
            </a:pPr>
            <a:r>
              <a:rPr lang="fr-FR" u="sng" dirty="0" smtClean="0"/>
              <a:t>Médecine régénérative</a:t>
            </a:r>
            <a:r>
              <a:rPr lang="fr-FR" dirty="0" smtClean="0"/>
              <a:t> : PRP (sécheresse &amp; atrophie)</a:t>
            </a:r>
            <a:endParaRPr lang="fr-FR" u="sng" dirty="0" smtClean="0"/>
          </a:p>
          <a:p>
            <a:pPr>
              <a:buFont typeface="Wingdings" charset="2"/>
              <a:buChar char="ü"/>
            </a:pPr>
            <a:r>
              <a:rPr lang="fr-FR" u="sng" dirty="0" smtClean="0"/>
              <a:t>Traitement </a:t>
            </a:r>
            <a:r>
              <a:rPr lang="fr-FR" u="sng" dirty="0"/>
              <a:t>de surface</a:t>
            </a:r>
            <a:r>
              <a:rPr lang="fr-FR" dirty="0"/>
              <a:t> : Radiofréquence unipolaire </a:t>
            </a:r>
            <a:endParaRPr lang="fr-FR" dirty="0" smtClean="0"/>
          </a:p>
          <a:p>
            <a:pPr marL="962025" lvl="2" indent="-342900">
              <a:buFont typeface="Symbol" charset="0"/>
              <a:buChar char=""/>
            </a:pPr>
            <a:r>
              <a:rPr lang="fr-FR" dirty="0" smtClean="0"/>
              <a:t>pour </a:t>
            </a:r>
            <a:r>
              <a:rPr lang="fr-FR" dirty="0"/>
              <a:t>une remise en tension &amp; une stimulation </a:t>
            </a:r>
            <a:r>
              <a:rPr lang="fr-FR" dirty="0" err="1"/>
              <a:t>cutanéo</a:t>
            </a:r>
            <a:r>
              <a:rPr lang="fr-FR" dirty="0"/>
              <a:t>-</a:t>
            </a:r>
            <a:r>
              <a:rPr lang="fr-FR" dirty="0" smtClean="0"/>
              <a:t>muqueuse</a:t>
            </a:r>
          </a:p>
          <a:p>
            <a:pPr marL="962025" lvl="2" indent="-342900">
              <a:buFont typeface="Symbol" charset="0"/>
              <a:buChar char=""/>
            </a:pPr>
            <a:r>
              <a:rPr lang="fr-FR" dirty="0" smtClean="0"/>
              <a:t>6-8 mn par région (gd lèvre x 2+ pt lèvre x 2 + région périnéale) = 30-45 mn / séance, 2-4 séances au total.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49624" y="6289115"/>
            <a:ext cx="3155576" cy="365125"/>
          </a:xfrm>
        </p:spPr>
        <p:txBody>
          <a:bodyPr/>
          <a:lstStyle/>
          <a:p>
            <a:r>
              <a:rPr lang="pl-PL" dirty="0" err="1" smtClean="0"/>
              <a:t>www.dr-durantet.com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7748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9275" y="482859"/>
            <a:ext cx="8042276" cy="698241"/>
          </a:xfrm>
        </p:spPr>
        <p:txBody>
          <a:bodyPr/>
          <a:lstStyle/>
          <a:p>
            <a:r>
              <a:rPr lang="fr-FR" sz="4400" dirty="0" smtClean="0"/>
              <a:t>Traitements adjuvants</a:t>
            </a:r>
            <a:endParaRPr lang="fr-FR" sz="4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9275" y="1397000"/>
            <a:ext cx="8042276" cy="4749800"/>
          </a:xfrm>
        </p:spPr>
        <p:txBody>
          <a:bodyPr>
            <a:normAutofit fontScale="92500" lnSpcReduction="20000"/>
          </a:bodyPr>
          <a:lstStyle/>
          <a:p>
            <a:pPr marL="349250" lvl="1" indent="-349250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charset="2"/>
              <a:buChar char="ü"/>
            </a:pPr>
            <a:r>
              <a:rPr lang="fr-FR" u="sng" dirty="0" smtClean="0"/>
              <a:t>Traitement laser </a:t>
            </a:r>
            <a:r>
              <a:rPr lang="fr-FR" u="sng" dirty="0"/>
              <a:t>CO2 fractionné </a:t>
            </a:r>
            <a:r>
              <a:rPr lang="fr-FR" dirty="0" smtClean="0"/>
              <a:t>:</a:t>
            </a:r>
          </a:p>
          <a:p>
            <a:pPr lvl="1">
              <a:buFont typeface="Arial"/>
              <a:buChar char="•"/>
            </a:pPr>
            <a:r>
              <a:rPr lang="fr-FR" dirty="0" smtClean="0"/>
              <a:t>Spécialement conçu pour le remodelage vulvo-vaginal </a:t>
            </a:r>
          </a:p>
          <a:p>
            <a:pPr lvl="1">
              <a:buFont typeface="Arial"/>
              <a:buChar char="•"/>
            </a:pPr>
            <a:r>
              <a:rPr lang="fr-FR" dirty="0" smtClean="0"/>
              <a:t>Prisme qui démultiplie le laser à 360°, dans toute la cavité vaginale pour créer des micro-puits multiples</a:t>
            </a:r>
          </a:p>
          <a:p>
            <a:pPr lvl="1">
              <a:buFont typeface="Arial"/>
              <a:buChar char="•"/>
            </a:pPr>
            <a:r>
              <a:rPr lang="fr-FR" dirty="0" smtClean="0"/>
              <a:t>Chromophore idéale + Temps de Relaxation </a:t>
            </a:r>
            <a:r>
              <a:rPr lang="fr-FR" dirty="0"/>
              <a:t>T</a:t>
            </a:r>
            <a:r>
              <a:rPr lang="fr-FR" dirty="0" smtClean="0"/>
              <a:t>hermique faible</a:t>
            </a:r>
          </a:p>
          <a:p>
            <a:pPr lvl="1">
              <a:buFont typeface="Arial"/>
              <a:buChar char="•"/>
            </a:pPr>
            <a:r>
              <a:rPr lang="fr-FR" dirty="0" smtClean="0"/>
              <a:t>3-4 séances à 4 semaines d’intervalle</a:t>
            </a:r>
          </a:p>
          <a:p>
            <a:pPr marL="974725" lvl="2" indent="-342900">
              <a:buFont typeface="Lucida Grande"/>
              <a:buChar char="-"/>
            </a:pPr>
            <a:r>
              <a:rPr lang="fr-FR" dirty="0" smtClean="0"/>
              <a:t>stimulation épithéliale et conjonctivale</a:t>
            </a:r>
          </a:p>
          <a:p>
            <a:pPr marL="974725" lvl="2" indent="-342900">
              <a:buFont typeface="Lucida Grande"/>
              <a:buChar char="-"/>
            </a:pPr>
            <a:r>
              <a:rPr lang="fr-FR" dirty="0" smtClean="0"/>
              <a:t>trophicité, élasticité, tonicité, fermeté</a:t>
            </a:r>
          </a:p>
          <a:p>
            <a:pPr marL="974725" lvl="2" indent="-342900">
              <a:buFont typeface="Lucida Grande"/>
              <a:buChar char="-"/>
            </a:pPr>
            <a:r>
              <a:rPr lang="fr-FR" dirty="0" smtClean="0"/>
              <a:t>Jeunesse !</a:t>
            </a:r>
          </a:p>
          <a:p>
            <a:pPr lvl="1">
              <a:buFont typeface="Arial"/>
              <a:buChar char="•"/>
            </a:pPr>
            <a:r>
              <a:rPr lang="fr-FR" dirty="0" smtClean="0"/>
              <a:t>Indolore</a:t>
            </a:r>
            <a:r>
              <a:rPr lang="fr-FR" dirty="0"/>
              <a:t> </a:t>
            </a:r>
            <a:r>
              <a:rPr lang="fr-FR" dirty="0" smtClean="0"/>
              <a:t>+++ (sauf la mise en place de la pièce à main)</a:t>
            </a:r>
          </a:p>
          <a:p>
            <a:pPr lvl="1">
              <a:buFont typeface="Arial"/>
              <a:buChar char="•"/>
            </a:pPr>
            <a:r>
              <a:rPr lang="fr-FR" dirty="0" smtClean="0"/>
              <a:t>Pas d’effets secondaires (rares brulures)</a:t>
            </a:r>
          </a:p>
          <a:p>
            <a:pPr lvl="1">
              <a:buFont typeface="Arial"/>
              <a:buChar char="•"/>
            </a:pPr>
            <a:r>
              <a:rPr lang="fr-FR" dirty="0" smtClean="0"/>
              <a:t>Amélioration trophique dès le 1</a:t>
            </a:r>
            <a:r>
              <a:rPr lang="fr-FR" baseline="30000" dirty="0" smtClean="0"/>
              <a:t>er</a:t>
            </a:r>
            <a:r>
              <a:rPr lang="fr-FR" dirty="0" smtClean="0"/>
              <a:t> mois</a:t>
            </a:r>
          </a:p>
          <a:p>
            <a:pPr lvl="1">
              <a:buFont typeface="Arial"/>
              <a:buChar char="•"/>
            </a:pPr>
            <a:r>
              <a:rPr lang="fr-FR" dirty="0" smtClean="0"/>
              <a:t>Amélioration signes d’incontinence urinaire</a:t>
            </a:r>
          </a:p>
          <a:p>
            <a:pPr lvl="1">
              <a:buFont typeface="Arial"/>
              <a:buChar char="•"/>
            </a:pPr>
            <a:r>
              <a:rPr lang="fr-FR" dirty="0" smtClean="0"/>
              <a:t>Amélioration béance vaginale 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49624" y="6289115"/>
            <a:ext cx="3155576" cy="365125"/>
          </a:xfrm>
        </p:spPr>
        <p:txBody>
          <a:bodyPr/>
          <a:lstStyle/>
          <a:p>
            <a:r>
              <a:rPr lang="pl-PL" dirty="0" err="1" smtClean="0"/>
              <a:t>www.dr-durantet.com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104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9275" y="451808"/>
            <a:ext cx="8042276" cy="661815"/>
          </a:xfrm>
        </p:spPr>
        <p:txBody>
          <a:bodyPr/>
          <a:lstStyle/>
          <a:p>
            <a:r>
              <a:rPr lang="fr-FR" sz="4400" dirty="0"/>
              <a:t>Conclusion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5600" y="1358900"/>
            <a:ext cx="8343899" cy="5029199"/>
          </a:xfrm>
        </p:spPr>
        <p:txBody>
          <a:bodyPr>
            <a:normAutofit fontScale="77500" lnSpcReduction="20000"/>
          </a:bodyPr>
          <a:lstStyle/>
          <a:p>
            <a:r>
              <a:rPr lang="fr-FR" dirty="0" smtClean="0"/>
              <a:t>Il faut refuser la fatalité</a:t>
            </a:r>
            <a:r>
              <a:rPr lang="is-IS" dirty="0" smtClean="0"/>
              <a:t>… et briser la “conspiration du silence” !</a:t>
            </a:r>
          </a:p>
          <a:p>
            <a:r>
              <a:rPr lang="fr-FR" dirty="0" smtClean="0"/>
              <a:t>Rechercher systématiquement en consultation </a:t>
            </a:r>
            <a:r>
              <a:rPr lang="fr-FR" dirty="0"/>
              <a:t>MMAA des </a:t>
            </a:r>
            <a:r>
              <a:rPr lang="fr-FR" dirty="0" smtClean="0"/>
              <a:t>signes d’inconforts intimes ; car porter le diagnostic est le 1</a:t>
            </a:r>
            <a:r>
              <a:rPr lang="fr-FR" baseline="30000" dirty="0" smtClean="0"/>
              <a:t>er</a:t>
            </a:r>
            <a:r>
              <a:rPr lang="fr-FR" dirty="0" smtClean="0"/>
              <a:t> pas dans le processus thérapeutique (</a:t>
            </a:r>
            <a:r>
              <a:rPr lang="fr-FR" dirty="0" err="1" smtClean="0"/>
              <a:t>Toiema</a:t>
            </a:r>
            <a:r>
              <a:rPr lang="fr-FR" dirty="0" smtClean="0"/>
              <a:t> 2010).</a:t>
            </a:r>
          </a:p>
          <a:p>
            <a:r>
              <a:rPr lang="fr-FR" dirty="0" smtClean="0"/>
              <a:t>Toujours relier entre eux les aspects esthétiques, trophiques, psychologiques et fonctionnels.</a:t>
            </a:r>
          </a:p>
          <a:p>
            <a:r>
              <a:rPr lang="fr-FR" dirty="0" smtClean="0"/>
              <a:t>Ne pas laisser la femme seule face à ses problèmes :</a:t>
            </a:r>
          </a:p>
          <a:p>
            <a:pPr marL="336550" lvl="1" indent="0">
              <a:buNone/>
            </a:pPr>
            <a:r>
              <a:rPr lang="fr-FR" dirty="0" smtClean="0"/>
              <a:t>=&gt; Rassurez </a:t>
            </a:r>
            <a:r>
              <a:rPr lang="fr-FR" dirty="0"/>
              <a:t>la patiente </a:t>
            </a:r>
            <a:r>
              <a:rPr lang="fr-FR" dirty="0" smtClean="0"/>
              <a:t>: il existe un traitement pour chaque symptôme !</a:t>
            </a:r>
          </a:p>
          <a:p>
            <a:r>
              <a:rPr lang="fr-FR" dirty="0" smtClean="0"/>
              <a:t>Connaissance anatomique du périnée requise.</a:t>
            </a:r>
          </a:p>
          <a:p>
            <a:r>
              <a:rPr lang="fr-FR" dirty="0"/>
              <a:t>Importance des traitements combinés.</a:t>
            </a:r>
          </a:p>
          <a:p>
            <a:r>
              <a:rPr lang="fr-FR" dirty="0"/>
              <a:t>Approches multidisciplinaires </a:t>
            </a:r>
            <a:r>
              <a:rPr lang="fr-FR" dirty="0" smtClean="0"/>
              <a:t>conseillées : chirurgie intime (</a:t>
            </a:r>
            <a:r>
              <a:rPr lang="fr-FR" dirty="0" err="1" smtClean="0"/>
              <a:t>nymphoplastie</a:t>
            </a:r>
            <a:r>
              <a:rPr lang="fr-FR" dirty="0" smtClean="0"/>
              <a:t>) &amp; cure de prolapsus, sexothérapie, suivi gynécologique (THS), traitement d’un lichen vulvaire (dermatologue)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49624" y="6289115"/>
            <a:ext cx="3155576" cy="365125"/>
          </a:xfrm>
        </p:spPr>
        <p:txBody>
          <a:bodyPr/>
          <a:lstStyle/>
          <a:p>
            <a:r>
              <a:rPr lang="pl-PL" dirty="0" err="1" smtClean="0"/>
              <a:t>www.dr-durantet.com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657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9275" y="535034"/>
            <a:ext cx="8042276" cy="606332"/>
          </a:xfrm>
        </p:spPr>
        <p:txBody>
          <a:bodyPr/>
          <a:lstStyle/>
          <a:p>
            <a:r>
              <a:rPr lang="fr-FR" sz="4400" dirty="0" smtClean="0"/>
              <a:t>Introduction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/>
              <a:t>Région vulvo-vaginale : à la croisée de la dermatologie &amp; de la gynécologie</a:t>
            </a:r>
            <a:r>
              <a:rPr lang="is-IS" dirty="0"/>
              <a:t>…</a:t>
            </a:r>
          </a:p>
          <a:p>
            <a:r>
              <a:rPr lang="is-IS" dirty="0"/>
              <a:t>Mais intérêts dans la pathologie infectieuse, </a:t>
            </a:r>
            <a:r>
              <a:rPr lang="is-IS" dirty="0" smtClean="0"/>
              <a:t>inflammatoire, carcinologique </a:t>
            </a:r>
            <a:r>
              <a:rPr lang="is-IS" dirty="0"/>
              <a:t>uniquement...</a:t>
            </a:r>
          </a:p>
          <a:p>
            <a:r>
              <a:rPr lang="is-IS" dirty="0"/>
              <a:t>Qui s’interresse </a:t>
            </a:r>
            <a:r>
              <a:rPr lang="is-IS" dirty="0" smtClean="0"/>
              <a:t>à la sénescence </a:t>
            </a:r>
            <a:r>
              <a:rPr lang="is-IS" dirty="0"/>
              <a:t>de la vulve ? </a:t>
            </a:r>
            <a:r>
              <a:rPr lang="is-IS" dirty="0" smtClean="0"/>
              <a:t>Personne...</a:t>
            </a:r>
            <a:endParaRPr lang="is-IS" dirty="0"/>
          </a:p>
          <a:p>
            <a:r>
              <a:rPr lang="is-IS" dirty="0" smtClean="0"/>
              <a:t>Car c’est </a:t>
            </a:r>
            <a:r>
              <a:rPr lang="is-IS" dirty="0"/>
              <a:t>une évolution normale, physiologique..</a:t>
            </a:r>
            <a:r>
              <a:rPr lang="is-IS" dirty="0" smtClean="0"/>
              <a:t>. Inéluctable</a:t>
            </a:r>
            <a:r>
              <a:rPr lang="is-IS" dirty="0"/>
              <a:t>..</a:t>
            </a:r>
            <a:r>
              <a:rPr lang="is-IS" dirty="0" smtClean="0"/>
              <a:t>. </a:t>
            </a:r>
            <a:r>
              <a:rPr lang="fr-FR" dirty="0" smtClean="0"/>
              <a:t>A</a:t>
            </a:r>
            <a:r>
              <a:rPr lang="is-IS" dirty="0" smtClean="0"/>
              <a:t>vec une symptomatologie </a:t>
            </a:r>
            <a:r>
              <a:rPr lang="fr-FR" dirty="0"/>
              <a:t>m</a:t>
            </a:r>
            <a:r>
              <a:rPr lang="is-IS" dirty="0" smtClean="0"/>
              <a:t>ineure... </a:t>
            </a:r>
          </a:p>
          <a:p>
            <a:r>
              <a:rPr lang="is-IS" dirty="0" smtClean="0"/>
              <a:t>“On n’a pas le temps de gérer cela... !!!”</a:t>
            </a:r>
          </a:p>
          <a:p>
            <a:r>
              <a:rPr lang="is-IS" dirty="0" smtClean="0"/>
              <a:t>Mais pourtant très désagréable à vivre au quotidien !!!</a:t>
            </a:r>
          </a:p>
          <a:p>
            <a:r>
              <a:rPr lang="is-IS" dirty="0" smtClean="0"/>
              <a:t>Que peut-on faire ?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49624" y="6276415"/>
            <a:ext cx="3155576" cy="365125"/>
          </a:xfrm>
        </p:spPr>
        <p:txBody>
          <a:bodyPr/>
          <a:lstStyle/>
          <a:p>
            <a:r>
              <a:rPr lang="pl-PL" dirty="0" err="1" smtClean="0"/>
              <a:t>www.dr-durantet.com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42442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9275" y="706484"/>
            <a:ext cx="8042276" cy="492032"/>
          </a:xfrm>
        </p:spPr>
        <p:txBody>
          <a:bodyPr/>
          <a:lstStyle/>
          <a:p>
            <a:r>
              <a:rPr lang="fr-FR" sz="4400" dirty="0" smtClean="0"/>
              <a:t>Perspective d’avenir</a:t>
            </a:r>
            <a:endParaRPr lang="fr-FR" sz="4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9275" y="1841501"/>
            <a:ext cx="8042276" cy="4343400"/>
          </a:xfrm>
        </p:spPr>
        <p:txBody>
          <a:bodyPr/>
          <a:lstStyle/>
          <a:p>
            <a:r>
              <a:rPr lang="fr-FR" dirty="0" smtClean="0"/>
              <a:t>Réaliser une étude Injection AH vs Laser : </a:t>
            </a:r>
          </a:p>
          <a:p>
            <a:pPr lvl="1">
              <a:buFont typeface="Symbol" charset="0"/>
              <a:buChar char=""/>
            </a:pPr>
            <a:r>
              <a:rPr lang="fr-FR" dirty="0" smtClean="0"/>
              <a:t>Effet synergique ?</a:t>
            </a:r>
          </a:p>
          <a:p>
            <a:endParaRPr lang="fr-FR" dirty="0" smtClean="0"/>
          </a:p>
          <a:p>
            <a:r>
              <a:rPr lang="fr-FR" u="sng" dirty="0" smtClean="0"/>
              <a:t>Idem chez l’Homme </a:t>
            </a:r>
            <a:r>
              <a:rPr lang="fr-FR" dirty="0" smtClean="0"/>
              <a:t>: </a:t>
            </a:r>
          </a:p>
          <a:p>
            <a:pPr marL="679450" lvl="1" indent="-342900">
              <a:buFont typeface="Symbol" charset="0"/>
              <a:buChar char=""/>
            </a:pPr>
            <a:r>
              <a:rPr lang="fr-FR" dirty="0" smtClean="0"/>
              <a:t>Médecine esthétique intime de l’homme :</a:t>
            </a:r>
          </a:p>
          <a:p>
            <a:pPr marL="679450" lvl="1" indent="-342900">
              <a:buFont typeface="Symbol" charset="0"/>
              <a:buChar char=""/>
            </a:pPr>
            <a:r>
              <a:rPr lang="fr-FR" dirty="0" err="1" smtClean="0"/>
              <a:t>Pénoplastie</a:t>
            </a:r>
            <a:r>
              <a:rPr lang="fr-FR" dirty="0" smtClean="0"/>
              <a:t> d’élargissement, de rallongement, d’embellissement.</a:t>
            </a:r>
          </a:p>
          <a:p>
            <a:pPr>
              <a:buFont typeface="Symbol" charset="0"/>
              <a:buChar char=""/>
            </a:pPr>
            <a:endParaRPr lang="fr-FR" dirty="0" smtClean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49624" y="6289115"/>
            <a:ext cx="3155576" cy="365125"/>
          </a:xfrm>
        </p:spPr>
        <p:txBody>
          <a:bodyPr/>
          <a:lstStyle/>
          <a:p>
            <a:r>
              <a:rPr lang="pl-PL" dirty="0" err="1" smtClean="0"/>
              <a:t>www.dr-durantet.com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11409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9275" y="535034"/>
            <a:ext cx="8042276" cy="606332"/>
          </a:xfrm>
        </p:spPr>
        <p:txBody>
          <a:bodyPr/>
          <a:lstStyle/>
          <a:p>
            <a:r>
              <a:rPr lang="fr-FR" sz="4400" dirty="0" smtClean="0"/>
              <a:t>Au total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9275" y="1879601"/>
            <a:ext cx="8042276" cy="3797300"/>
          </a:xfrm>
        </p:spPr>
        <p:txBody>
          <a:bodyPr>
            <a:normAutofit/>
          </a:bodyPr>
          <a:lstStyle/>
          <a:p>
            <a:pPr algn="just">
              <a:buFontTx/>
              <a:buChar char="-"/>
            </a:pPr>
            <a:r>
              <a:rPr lang="fr-FR" dirty="0" smtClean="0"/>
              <a:t>Il existe donc bien une Médecine Esthétique de l’intime, « la </a:t>
            </a:r>
            <a:r>
              <a:rPr lang="fr-FR" dirty="0" err="1" smtClean="0"/>
              <a:t>Réjuvénation</a:t>
            </a:r>
            <a:r>
              <a:rPr lang="fr-FR" dirty="0" smtClean="0"/>
              <a:t> vulvo-vaginale » !</a:t>
            </a:r>
          </a:p>
          <a:p>
            <a:pPr algn="just">
              <a:buFontTx/>
              <a:buChar char="-"/>
            </a:pPr>
            <a:r>
              <a:rPr lang="fr-FR" dirty="0" smtClean="0"/>
              <a:t>Comme un bon épanouissement sexuel est la clé de l’Anti-Âge, ne nous préoccupons pas que du visage !!</a:t>
            </a:r>
          </a:p>
          <a:p>
            <a:pPr algn="just">
              <a:buFontTx/>
              <a:buChar char="-"/>
            </a:pPr>
            <a:r>
              <a:rPr lang="fr-FR" dirty="0"/>
              <a:t>R</a:t>
            </a:r>
            <a:r>
              <a:rPr lang="fr-FR" dirty="0" smtClean="0"/>
              <a:t>edonner à la femme la gestion de son corps et de sa féminité est une priorité !!!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49624" y="6289115"/>
            <a:ext cx="3155576" cy="365125"/>
          </a:xfrm>
        </p:spPr>
        <p:txBody>
          <a:bodyPr/>
          <a:lstStyle/>
          <a:p>
            <a:r>
              <a:rPr lang="pl-PL" dirty="0" err="1" smtClean="0"/>
              <a:t>www.dr-durantet.com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5395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9275" y="1016001"/>
            <a:ext cx="8042276" cy="43434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fr-FR" sz="6000" dirty="0" smtClean="0"/>
              <a:t>MERCI </a:t>
            </a:r>
          </a:p>
          <a:p>
            <a:pPr marL="0" indent="0" algn="ctr">
              <a:buNone/>
            </a:pPr>
            <a:r>
              <a:rPr lang="fr-FR" sz="6000" dirty="0" smtClean="0"/>
              <a:t>DE </a:t>
            </a:r>
          </a:p>
          <a:p>
            <a:pPr marL="0" indent="0" algn="ctr">
              <a:buNone/>
            </a:pPr>
            <a:r>
              <a:rPr lang="fr-FR" sz="6000" dirty="0" smtClean="0"/>
              <a:t>VOTRE </a:t>
            </a:r>
          </a:p>
          <a:p>
            <a:pPr marL="0" indent="0" algn="ctr">
              <a:buNone/>
            </a:pPr>
            <a:r>
              <a:rPr lang="fr-FR" sz="6000" dirty="0" smtClean="0"/>
              <a:t>ATTENTION</a:t>
            </a:r>
            <a:endParaRPr lang="fr-FR" sz="6000" dirty="0"/>
          </a:p>
        </p:txBody>
      </p:sp>
    </p:spTree>
    <p:extLst>
      <p:ext uri="{BB962C8B-B14F-4D97-AF65-F5344CB8AC3E}">
        <p14:creationId xmlns:p14="http://schemas.microsoft.com/office/powerpoint/2010/main" val="222295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Depuis 2013, existence d’un produit à base d’acide hyaluronique, spécialement dédiée à la zone intime (avec marquage CE).</a:t>
            </a:r>
          </a:p>
          <a:p>
            <a:r>
              <a:rPr lang="fr-FR" dirty="0" smtClean="0"/>
              <a:t>« </a:t>
            </a:r>
            <a:r>
              <a:rPr lang="fr-FR" i="1" dirty="0" smtClean="0"/>
              <a:t>Injections à réaliser par un praticien </a:t>
            </a:r>
            <a:r>
              <a:rPr lang="fr-FR" i="1" u="sng" dirty="0" smtClean="0"/>
              <a:t>légalement</a:t>
            </a:r>
            <a:r>
              <a:rPr lang="fr-FR" i="1" dirty="0" smtClean="0"/>
              <a:t> </a:t>
            </a:r>
            <a:r>
              <a:rPr lang="fr-FR" i="1" u="sng" dirty="0" smtClean="0"/>
              <a:t>habilité</a:t>
            </a:r>
            <a:r>
              <a:rPr lang="fr-FR" i="1" dirty="0" smtClean="0"/>
              <a:t> </a:t>
            </a:r>
            <a:r>
              <a:rPr lang="fr-FR" i="1" u="sng" dirty="0" smtClean="0"/>
              <a:t>et</a:t>
            </a:r>
            <a:r>
              <a:rPr lang="fr-FR" i="1" dirty="0" smtClean="0"/>
              <a:t> </a:t>
            </a:r>
            <a:r>
              <a:rPr lang="fr-FR" i="1" u="sng" dirty="0" smtClean="0"/>
              <a:t>formé</a:t>
            </a:r>
            <a:r>
              <a:rPr lang="fr-FR" i="1" dirty="0" smtClean="0"/>
              <a:t> aux techniques d’injections similaires et ayant  une bonne connaissance anatomique du site traité</a:t>
            </a:r>
            <a:r>
              <a:rPr lang="fr-FR" dirty="0" smtClean="0"/>
              <a:t> » </a:t>
            </a:r>
          </a:p>
          <a:p>
            <a:r>
              <a:rPr lang="fr-FR" dirty="0" smtClean="0"/>
              <a:t>Nécessité d’une formation spécifique pour les MG.</a:t>
            </a:r>
          </a:p>
          <a:p>
            <a:r>
              <a:rPr lang="fr-FR" dirty="0" smtClean="0"/>
              <a:t>Nécessité </a:t>
            </a:r>
            <a:r>
              <a:rPr lang="fr-FR" dirty="0"/>
              <a:t>de le signaler à votre assurance pro.</a:t>
            </a:r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49624" y="6289115"/>
            <a:ext cx="3155576" cy="365125"/>
          </a:xfrm>
        </p:spPr>
        <p:txBody>
          <a:bodyPr/>
          <a:lstStyle/>
          <a:p>
            <a:r>
              <a:rPr lang="pl-PL" dirty="0" err="1" smtClean="0"/>
              <a:t>www.dr-durantet.com</a:t>
            </a:r>
            <a:endParaRPr lang="en-US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549275" y="535034"/>
            <a:ext cx="8042276" cy="606332"/>
          </a:xfrm>
        </p:spPr>
        <p:txBody>
          <a:bodyPr/>
          <a:lstStyle/>
          <a:p>
            <a:r>
              <a:rPr lang="fr-FR" sz="4400" dirty="0" smtClean="0"/>
              <a:t>Introduction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07723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9275" y="512908"/>
            <a:ext cx="8042276" cy="578008"/>
          </a:xfrm>
        </p:spPr>
        <p:txBody>
          <a:bodyPr/>
          <a:lstStyle/>
          <a:p>
            <a:r>
              <a:rPr lang="fr-FR" sz="4400" dirty="0" smtClean="0"/>
              <a:t>Terminologie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9275" y="1384300"/>
            <a:ext cx="8042276" cy="4914900"/>
          </a:xfrm>
        </p:spPr>
        <p:txBody>
          <a:bodyPr>
            <a:normAutofit fontScale="85000" lnSpcReduction="10000"/>
          </a:bodyPr>
          <a:lstStyle/>
          <a:p>
            <a:r>
              <a:rPr lang="fr-FR" sz="2800" u="sng" dirty="0" smtClean="0"/>
              <a:t>Définition</a:t>
            </a:r>
            <a:r>
              <a:rPr lang="fr-FR" sz="2800" dirty="0" smtClean="0"/>
              <a:t> : « </a:t>
            </a:r>
            <a:r>
              <a:rPr lang="fr-FR" sz="2800" dirty="0" err="1" smtClean="0"/>
              <a:t>réjuvénation</a:t>
            </a:r>
            <a:r>
              <a:rPr lang="fr-FR" sz="2800" dirty="0" smtClean="0"/>
              <a:t> vaginale » :</a:t>
            </a:r>
          </a:p>
          <a:p>
            <a:pPr marL="1200150" lvl="3" indent="-285750">
              <a:buFontTx/>
              <a:buChar char="-"/>
            </a:pPr>
            <a:r>
              <a:rPr lang="fr-FR" sz="2400" dirty="0" smtClean="0"/>
              <a:t>Correction de la trophicité muqueuse (injection AH)</a:t>
            </a:r>
          </a:p>
          <a:p>
            <a:pPr marL="1200150" lvl="3" indent="-285750">
              <a:buFontTx/>
              <a:buChar char="-"/>
            </a:pPr>
            <a:r>
              <a:rPr lang="fr-FR" sz="2400" dirty="0" smtClean="0"/>
              <a:t>Correction de l’incontinence et du prolapsus modéré (laser </a:t>
            </a:r>
            <a:r>
              <a:rPr lang="fr-FR" sz="2400" dirty="0" err="1" smtClean="0"/>
              <a:t>endovaginal</a:t>
            </a:r>
            <a:r>
              <a:rPr lang="fr-FR" sz="2400" dirty="0" smtClean="0"/>
              <a:t>),</a:t>
            </a:r>
          </a:p>
          <a:p>
            <a:pPr marL="1200150" lvl="3" indent="-285750">
              <a:buFontTx/>
              <a:buChar char="-"/>
            </a:pPr>
            <a:r>
              <a:rPr lang="fr-FR" sz="2400" dirty="0" smtClean="0"/>
              <a:t>Conséquences positives sur la qualité de vie, des relations sexuelles et du plaisir féminin.</a:t>
            </a:r>
            <a:endParaRPr lang="fr-FR" sz="2400" dirty="0"/>
          </a:p>
          <a:p>
            <a:r>
              <a:rPr lang="fr-FR" sz="2800" u="sng" dirty="0" smtClean="0"/>
              <a:t>Définition</a:t>
            </a:r>
            <a:r>
              <a:rPr lang="fr-FR" sz="2800" dirty="0" smtClean="0"/>
              <a:t> : « restauration labiale » :</a:t>
            </a:r>
          </a:p>
          <a:p>
            <a:pPr marL="1200150" lvl="3" indent="-285750">
              <a:buFontTx/>
              <a:buChar char="-"/>
            </a:pPr>
            <a:r>
              <a:rPr lang="fr-FR" sz="2400" dirty="0"/>
              <a:t>Correction esthétique des Gd </a:t>
            </a:r>
            <a:r>
              <a:rPr lang="fr-FR" sz="2400" dirty="0" smtClean="0"/>
              <a:t>lèvres par remodelage </a:t>
            </a:r>
            <a:r>
              <a:rPr lang="fr-FR" sz="2400" dirty="0"/>
              <a:t>plastique</a:t>
            </a:r>
            <a:endParaRPr lang="fr-FR" sz="2400" dirty="0" smtClean="0"/>
          </a:p>
          <a:p>
            <a:pPr marL="1765300" lvl="5" indent="-285750">
              <a:buFont typeface="Courier New"/>
              <a:buChar char="o"/>
            </a:pPr>
            <a:r>
              <a:rPr lang="fr-FR" sz="2400" dirty="0" err="1" smtClean="0"/>
              <a:t>Labiaplastie</a:t>
            </a:r>
            <a:r>
              <a:rPr lang="fr-FR" sz="2400" dirty="0" smtClean="0"/>
              <a:t> médicale à l’AH</a:t>
            </a:r>
          </a:p>
          <a:p>
            <a:pPr marL="1765300" lvl="5" indent="-285750">
              <a:buFont typeface="Courier New"/>
              <a:buChar char="o"/>
            </a:pPr>
            <a:r>
              <a:rPr lang="fr-FR" sz="2400" dirty="0" err="1" smtClean="0"/>
              <a:t>Lipofilling</a:t>
            </a:r>
            <a:r>
              <a:rPr lang="fr-FR" sz="2400" dirty="0" smtClean="0"/>
              <a:t> - graisse</a:t>
            </a:r>
          </a:p>
          <a:p>
            <a:pPr marL="1200150" lvl="3" indent="-285750">
              <a:buFontTx/>
              <a:buChar char="-"/>
            </a:pPr>
            <a:r>
              <a:rPr lang="fr-FR" sz="2400" dirty="0" smtClean="0"/>
              <a:t>Correction fonctionnelle (fermeture de l’orifice vaginal)</a:t>
            </a:r>
          </a:p>
          <a:p>
            <a:pPr marL="1200150" lvl="3" indent="-285750">
              <a:buFontTx/>
              <a:buChar char="-"/>
            </a:pPr>
            <a:r>
              <a:rPr lang="fr-FR" sz="2400" dirty="0" smtClean="0"/>
              <a:t>Correction de la tonicité </a:t>
            </a:r>
            <a:r>
              <a:rPr lang="fr-FR" sz="2400" dirty="0" err="1" smtClean="0"/>
              <a:t>cutanéo</a:t>
            </a:r>
            <a:r>
              <a:rPr lang="fr-FR" sz="2400" dirty="0" smtClean="0"/>
              <a:t>-muqueuse (RF unipolaire)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49624" y="6289115"/>
            <a:ext cx="3155576" cy="365125"/>
          </a:xfrm>
        </p:spPr>
        <p:txBody>
          <a:bodyPr/>
          <a:lstStyle/>
          <a:p>
            <a:r>
              <a:rPr lang="pl-PL" dirty="0" err="1" smtClean="0"/>
              <a:t>www.dr-durantet.com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898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9275" y="469900"/>
            <a:ext cx="8042276" cy="720632"/>
          </a:xfrm>
        </p:spPr>
        <p:txBody>
          <a:bodyPr/>
          <a:lstStyle/>
          <a:p>
            <a:r>
              <a:rPr lang="fr-FR" sz="4400" dirty="0" smtClean="0"/>
              <a:t>Objectifs de traitement</a:t>
            </a:r>
            <a:endParaRPr lang="fr-FR" sz="4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9275" y="2476500"/>
            <a:ext cx="8042276" cy="3276600"/>
          </a:xfrm>
        </p:spPr>
        <p:txBody>
          <a:bodyPr>
            <a:normAutofit fontScale="92500"/>
          </a:bodyPr>
          <a:lstStyle/>
          <a:p>
            <a:pPr>
              <a:buFont typeface="Wingdings" charset="2"/>
              <a:buChar char="ü"/>
            </a:pPr>
            <a:r>
              <a:rPr lang="fr-FR" u="sng" dirty="0" smtClean="0"/>
              <a:t>Trophique</a:t>
            </a:r>
            <a:r>
              <a:rPr lang="fr-FR" dirty="0" smtClean="0"/>
              <a:t> : </a:t>
            </a:r>
          </a:p>
          <a:p>
            <a:pPr lvl="2">
              <a:buFont typeface="Symbol" charset="0"/>
              <a:buChar char=""/>
            </a:pPr>
            <a:r>
              <a:rPr lang="fr-FR" dirty="0" smtClean="0"/>
              <a:t> Atrophie vulvo-vaginale</a:t>
            </a:r>
          </a:p>
          <a:p>
            <a:pPr lvl="2">
              <a:buFont typeface="Symbol" charset="0"/>
              <a:buChar char=""/>
            </a:pPr>
            <a:r>
              <a:rPr lang="fr-FR" dirty="0" smtClean="0"/>
              <a:t>Inconforts intimes, </a:t>
            </a:r>
            <a:r>
              <a:rPr lang="fr-FR" dirty="0" err="1" smtClean="0"/>
              <a:t>vulvodynies</a:t>
            </a:r>
            <a:r>
              <a:rPr lang="fr-FR" dirty="0" smtClean="0"/>
              <a:t>, </a:t>
            </a:r>
          </a:p>
          <a:p>
            <a:pPr marL="685800" lvl="2" indent="0">
              <a:buNone/>
            </a:pPr>
            <a:r>
              <a:rPr lang="fr-FR" dirty="0"/>
              <a:t> </a:t>
            </a:r>
            <a:r>
              <a:rPr lang="fr-FR" dirty="0" smtClean="0"/>
              <a:t>   dyspareunies, brulures, sécheresse.</a:t>
            </a:r>
          </a:p>
          <a:p>
            <a:pPr marL="685800" lvl="2" indent="0">
              <a:buNone/>
            </a:pPr>
            <a:endParaRPr lang="fr-FR" dirty="0" smtClean="0"/>
          </a:p>
          <a:p>
            <a:pPr>
              <a:buFont typeface="Wingdings" charset="2"/>
              <a:buChar char="ü"/>
            </a:pPr>
            <a:r>
              <a:rPr lang="fr-FR" u="sng" dirty="0" smtClean="0"/>
              <a:t>Fonctionnel</a:t>
            </a:r>
            <a:r>
              <a:rPr lang="fr-FR" dirty="0" smtClean="0"/>
              <a:t> :</a:t>
            </a:r>
          </a:p>
          <a:p>
            <a:pPr lvl="2">
              <a:buFont typeface="Symbol" charset="0"/>
              <a:buChar char=""/>
            </a:pPr>
            <a:r>
              <a:rPr lang="fr-FR" dirty="0" smtClean="0"/>
              <a:t>Secondaire aux troubles trophiques :</a:t>
            </a:r>
            <a:endParaRPr lang="fr-FR" dirty="0"/>
          </a:p>
          <a:p>
            <a:pPr marL="403225" lvl="1" indent="0">
              <a:buNone/>
            </a:pPr>
            <a:r>
              <a:rPr lang="fr-FR" dirty="0" smtClean="0"/>
              <a:t>Troubles de la sexualité : « </a:t>
            </a:r>
            <a:r>
              <a:rPr lang="fr-FR" i="1" dirty="0" smtClean="0"/>
              <a:t>Dysfonction Sexuelle Féminine</a:t>
            </a:r>
            <a:r>
              <a:rPr lang="fr-FR" dirty="0" smtClean="0"/>
              <a:t> »</a:t>
            </a:r>
            <a:endParaRPr lang="fr-FR" dirty="0"/>
          </a:p>
          <a:p>
            <a:pPr marL="0" lvl="2" indent="0">
              <a:spcBef>
                <a:spcPts val="2000"/>
              </a:spcBef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49624" y="6289115"/>
            <a:ext cx="3155576" cy="365125"/>
          </a:xfrm>
        </p:spPr>
        <p:txBody>
          <a:bodyPr/>
          <a:lstStyle/>
          <a:p>
            <a:r>
              <a:rPr lang="pl-PL" dirty="0" err="1" smtClean="0"/>
              <a:t>www.dr-durantet.com</a:t>
            </a:r>
            <a:endParaRPr lang="en-US" dirty="0"/>
          </a:p>
        </p:txBody>
      </p:sp>
      <p:pic>
        <p:nvPicPr>
          <p:cNvPr id="8" name="Image 7" descr="Fleur intim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85" y="2705100"/>
            <a:ext cx="3130551" cy="1886488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228600" y="1397000"/>
            <a:ext cx="5486485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Injection </a:t>
            </a:r>
            <a:r>
              <a:rPr lang="fr-FR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intramuqueuse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de </a:t>
            </a:r>
            <a:r>
              <a:rPr lang="fr-FR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NaHa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réticulé</a:t>
            </a:r>
          </a:p>
          <a:p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Pour </a:t>
            </a:r>
            <a:r>
              <a:rPr lang="fr-FR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biostimulation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/ réhydratation des couches</a:t>
            </a:r>
          </a:p>
          <a:p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uperficielles des muqueuses génitales.</a:t>
            </a:r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65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9275" y="479135"/>
            <a:ext cx="8042276" cy="643598"/>
          </a:xfrm>
        </p:spPr>
        <p:txBody>
          <a:bodyPr/>
          <a:lstStyle/>
          <a:p>
            <a:r>
              <a:rPr lang="fr-FR" sz="4400" dirty="0"/>
              <a:t>Rappel : vagin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9275" y="1122733"/>
            <a:ext cx="8042276" cy="51562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r-FR" sz="2800" u="sng" dirty="0" smtClean="0"/>
              <a:t>Anatomie</a:t>
            </a:r>
            <a:r>
              <a:rPr lang="fr-FR" sz="2800" dirty="0" smtClean="0"/>
              <a:t> : </a:t>
            </a:r>
            <a:endParaRPr lang="fr-FR" sz="2800" dirty="0"/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Conduit musculo-membraneux, contractile</a:t>
            </a:r>
            <a:r>
              <a:rPr lang="fr-FR" dirty="0"/>
              <a:t>, souple et très </a:t>
            </a:r>
            <a:r>
              <a:rPr lang="fr-FR" dirty="0" smtClean="0"/>
              <a:t>extensible, oblique </a:t>
            </a:r>
            <a:r>
              <a:rPr lang="fr-FR" dirty="0"/>
              <a:t>en haut et en </a:t>
            </a:r>
            <a:r>
              <a:rPr lang="fr-FR" dirty="0" smtClean="0"/>
              <a:t>arrière, constitué :</a:t>
            </a:r>
          </a:p>
          <a:p>
            <a:pPr lvl="2">
              <a:buFontTx/>
              <a:buChar char="-"/>
            </a:pPr>
            <a:r>
              <a:rPr lang="fr-FR" dirty="0"/>
              <a:t>d</a:t>
            </a:r>
            <a:r>
              <a:rPr lang="fr-FR" dirty="0" smtClean="0"/>
              <a:t>’un segment pelvien (2/3 sup) &amp; un segment péritonéale (1/3 </a:t>
            </a:r>
            <a:r>
              <a:rPr lang="fr-FR" dirty="0" err="1" smtClean="0"/>
              <a:t>inf</a:t>
            </a:r>
            <a:r>
              <a:rPr lang="fr-FR" dirty="0" smtClean="0"/>
              <a:t>)</a:t>
            </a:r>
          </a:p>
          <a:p>
            <a:pPr lvl="2">
              <a:buFontTx/>
              <a:buChar char="-"/>
            </a:pPr>
            <a:r>
              <a:rPr lang="fr-FR" dirty="0"/>
              <a:t>d</a:t>
            </a:r>
            <a:r>
              <a:rPr lang="fr-FR" dirty="0" smtClean="0"/>
              <a:t>e 2 extrémités (col utérin &amp; orifice vaginal)</a:t>
            </a:r>
          </a:p>
          <a:p>
            <a:pPr lvl="2">
              <a:buFontTx/>
              <a:buChar char="-"/>
            </a:pPr>
            <a:r>
              <a:rPr lang="fr-FR" dirty="0"/>
              <a:t>d</a:t>
            </a:r>
            <a:r>
              <a:rPr lang="fr-FR" dirty="0" smtClean="0"/>
              <a:t>e 2 faces (</a:t>
            </a:r>
            <a:r>
              <a:rPr lang="fr-FR" dirty="0" err="1" smtClean="0"/>
              <a:t>Ant</a:t>
            </a:r>
            <a:r>
              <a:rPr lang="fr-FR" dirty="0" smtClean="0"/>
              <a:t>/Post), séparées par des replis muqueux transversaux : les « crêtes vaginales ».</a:t>
            </a:r>
          </a:p>
          <a:p>
            <a:pPr lvl="1"/>
            <a:r>
              <a:rPr lang="fr-FR" dirty="0" smtClean="0"/>
              <a:t>Longueur </a:t>
            </a:r>
            <a:r>
              <a:rPr lang="fr-FR" dirty="0"/>
              <a:t>moyenne : 8 cm</a:t>
            </a:r>
          </a:p>
          <a:p>
            <a:pPr lvl="1"/>
            <a:r>
              <a:rPr lang="fr-FR" dirty="0"/>
              <a:t>Epaisseur moyenne : 3 à 4 mm</a:t>
            </a:r>
          </a:p>
          <a:p>
            <a:pPr lvl="1"/>
            <a:r>
              <a:rPr lang="fr-FR" dirty="0" smtClean="0"/>
              <a:t>Rapports </a:t>
            </a:r>
            <a:r>
              <a:rPr lang="fr-FR" dirty="0"/>
              <a:t>: </a:t>
            </a:r>
            <a:endParaRPr lang="fr-FR" dirty="0" smtClean="0"/>
          </a:p>
          <a:p>
            <a:pPr lvl="2">
              <a:buFontTx/>
              <a:buChar char="-"/>
            </a:pPr>
            <a:r>
              <a:rPr lang="fr-FR" dirty="0" smtClean="0"/>
              <a:t>Soutien </a:t>
            </a:r>
            <a:r>
              <a:rPr lang="fr-FR" dirty="0"/>
              <a:t>les organes génito-urinaires (cloison vésico-vaginale ou </a:t>
            </a:r>
            <a:r>
              <a:rPr lang="fr-FR" i="1" dirty="0"/>
              <a:t>fascia</a:t>
            </a:r>
            <a:r>
              <a:rPr lang="fr-FR" dirty="0"/>
              <a:t> </a:t>
            </a:r>
            <a:r>
              <a:rPr lang="fr-FR" i="1" dirty="0"/>
              <a:t>de</a:t>
            </a:r>
            <a:r>
              <a:rPr lang="fr-FR" dirty="0"/>
              <a:t> </a:t>
            </a:r>
            <a:r>
              <a:rPr lang="fr-FR" i="1" dirty="0" err="1"/>
              <a:t>Halban</a:t>
            </a:r>
            <a:r>
              <a:rPr lang="fr-FR" dirty="0"/>
              <a:t>) : vessie en ½ supérieure &amp; urètre en ½ </a:t>
            </a:r>
            <a:r>
              <a:rPr lang="fr-FR" dirty="0" smtClean="0"/>
              <a:t>inférieure.</a:t>
            </a:r>
          </a:p>
          <a:p>
            <a:pPr lvl="2">
              <a:buFontTx/>
              <a:buChar char="-"/>
            </a:pPr>
            <a:r>
              <a:rPr lang="fr-FR" dirty="0" smtClean="0"/>
              <a:t>Fixé </a:t>
            </a:r>
            <a:r>
              <a:rPr lang="fr-FR" dirty="0"/>
              <a:t>au plancher des releveurs (déficience =&gt; prolapsus), et en avant du rectum (cloison recto-vaginale), dans sa portion péritonéale (1/3 sup)</a:t>
            </a:r>
            <a:r>
              <a:rPr lang="fr-FR" dirty="0" smtClean="0"/>
              <a:t>.</a:t>
            </a:r>
          </a:p>
          <a:p>
            <a:pPr lvl="2">
              <a:buFontTx/>
              <a:buChar char="-"/>
            </a:pPr>
            <a:r>
              <a:rPr lang="fr-FR" dirty="0" smtClean="0"/>
              <a:t>Latéralement </a:t>
            </a:r>
            <a:r>
              <a:rPr lang="fr-FR" dirty="0"/>
              <a:t>: un plexus veineux </a:t>
            </a:r>
            <a:r>
              <a:rPr lang="fr-FR" dirty="0" err="1"/>
              <a:t>vesico</a:t>
            </a:r>
            <a:r>
              <a:rPr lang="fr-FR" dirty="0"/>
              <a:t>-vaginale, les bulbes vaginaux, les muscles releveurs de l’anus,  et en surface, les glandes de Bartholin.</a:t>
            </a:r>
          </a:p>
          <a:p>
            <a:pPr lvl="1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49624" y="6289115"/>
            <a:ext cx="3155576" cy="365125"/>
          </a:xfrm>
        </p:spPr>
        <p:txBody>
          <a:bodyPr/>
          <a:lstStyle/>
          <a:p>
            <a:r>
              <a:rPr lang="pl-PL" dirty="0" err="1" smtClean="0"/>
              <a:t>www.dr-durantet.com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1833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9275" y="364778"/>
            <a:ext cx="8042276" cy="779961"/>
          </a:xfrm>
        </p:spPr>
        <p:txBody>
          <a:bodyPr/>
          <a:lstStyle/>
          <a:p>
            <a:r>
              <a:rPr lang="fr-FR" sz="4400" dirty="0"/>
              <a:t>Rappel : vagin</a:t>
            </a:r>
          </a:p>
        </p:txBody>
      </p:sp>
      <p:pic>
        <p:nvPicPr>
          <p:cNvPr id="4" name="Espace réservé du contenu 3" descr="C:\Users\Secrétaire\Desktop\CONGRES\PHOTOS Livre anatomie\Page 247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150" r="-42150"/>
          <a:stretch>
            <a:fillRect/>
          </a:stretch>
        </p:blipFill>
        <p:spPr bwMode="auto">
          <a:xfrm>
            <a:off x="2844800" y="1284438"/>
            <a:ext cx="7620001" cy="514176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/>
          <p:cNvSpPr txBox="1"/>
          <p:nvPr/>
        </p:nvSpPr>
        <p:spPr>
          <a:xfrm>
            <a:off x="0" y="1576538"/>
            <a:ext cx="4267200" cy="4001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fr-FR" sz="2400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Histologie</a:t>
            </a:r>
            <a:r>
              <a:rPr 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</a:p>
          <a:p>
            <a:pPr lvl="1"/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=&gt; Constituée 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 trois tuniques : </a:t>
            </a:r>
            <a:endParaRPr lang="fr-FR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2">
              <a:buFontTx/>
              <a:buChar char="-"/>
            </a:pP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tunique 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externe conjonctive : le « fascia vaginal » ou </a:t>
            </a:r>
            <a:r>
              <a:rPr lang="fr-FR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adventice</a:t>
            </a:r>
          </a:p>
          <a:p>
            <a:pPr lvl="2"/>
            <a:endParaRPr lang="fr-FR" sz="16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2">
              <a:buFontTx/>
              <a:buChar char="-"/>
            </a:pP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tunique 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moyenne musculaire : </a:t>
            </a:r>
            <a:endParaRPr lang="fr-FR" sz="1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2"/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 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« musculeuse », composées de fibres musculaires lisses superficielles (longitudinales) &amp; profondes (circulaires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pPr lvl="2"/>
            <a:endParaRPr lang="fr-FR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2">
              <a:buFontTx/>
              <a:buChar char="-"/>
            </a:pP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tunique </a:t>
            </a:r>
            <a:r>
              <a:rPr lang="fr-F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superficielle : la muqueuse </a:t>
            </a:r>
            <a:r>
              <a:rPr lang="fr-F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vaginale</a:t>
            </a:r>
            <a:endParaRPr lang="fr-FR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49624" y="6289115"/>
            <a:ext cx="3155576" cy="365125"/>
          </a:xfrm>
        </p:spPr>
        <p:txBody>
          <a:bodyPr/>
          <a:lstStyle/>
          <a:p>
            <a:r>
              <a:rPr lang="pl-PL" dirty="0" err="1" smtClean="0"/>
              <a:t>www.dr-durantet.com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1519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is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Brise.thmx</Template>
  <TotalTime>9873</TotalTime>
  <Words>2356</Words>
  <Application>Microsoft Macintosh PowerPoint</Application>
  <PresentationFormat>Présentation à l'écran (4:3)</PresentationFormat>
  <Paragraphs>417</Paragraphs>
  <Slides>42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42</vt:i4>
      </vt:variant>
    </vt:vector>
  </HeadingPairs>
  <TitlesOfParts>
    <vt:vector size="43" baseType="lpstr">
      <vt:lpstr>Brise</vt:lpstr>
      <vt:lpstr>Médecine Esthétique Gynécologique :  La Réhydratation vaginale à l’acide hyaluronique </vt:lpstr>
      <vt:lpstr>Introduction</vt:lpstr>
      <vt:lpstr>Introduction</vt:lpstr>
      <vt:lpstr>Introduction</vt:lpstr>
      <vt:lpstr>Introduction</vt:lpstr>
      <vt:lpstr>Terminologie</vt:lpstr>
      <vt:lpstr>Objectifs de traitement</vt:lpstr>
      <vt:lpstr>Rappel : vagin</vt:lpstr>
      <vt:lpstr>Rappel : vagin</vt:lpstr>
      <vt:lpstr>Rappel : vagin</vt:lpstr>
      <vt:lpstr>Rappel : vagin</vt:lpstr>
      <vt:lpstr>Rappel : vagin</vt:lpstr>
      <vt:lpstr>Rappel : vagin</vt:lpstr>
      <vt:lpstr>Rappel : vagin</vt:lpstr>
      <vt:lpstr>Réhydratation vaginale</vt:lpstr>
      <vt:lpstr>Réhydratation vaginale</vt:lpstr>
      <vt:lpstr>Réhydratation vaginale</vt:lpstr>
      <vt:lpstr>Réhydratation vaginale</vt:lpstr>
      <vt:lpstr>Réhydratation vaginale</vt:lpstr>
      <vt:lpstr>Réhydratation vaginale</vt:lpstr>
      <vt:lpstr>Réhydratation vaginale</vt:lpstr>
      <vt:lpstr>Réhydratation vaginale</vt:lpstr>
      <vt:lpstr>Réhydratation vaginale</vt:lpstr>
      <vt:lpstr>Réhydratation vaginale</vt:lpstr>
      <vt:lpstr>Réhydratation vaginale</vt:lpstr>
      <vt:lpstr>Réhydratation vaginale</vt:lpstr>
      <vt:lpstr>Réhydratation vaginale</vt:lpstr>
      <vt:lpstr>Réhydratation vaginale</vt:lpstr>
      <vt:lpstr>Réhydratation vaginale</vt:lpstr>
      <vt:lpstr>Réhydratation vaginale</vt:lpstr>
      <vt:lpstr>Réhydratation vaginale</vt:lpstr>
      <vt:lpstr>Réhydratation vaginale</vt:lpstr>
      <vt:lpstr>Réhydratation vaginale</vt:lpstr>
      <vt:lpstr>Réhydratation vaginale</vt:lpstr>
      <vt:lpstr>Réhydratation vaginale</vt:lpstr>
      <vt:lpstr>Réhydratation vaginale</vt:lpstr>
      <vt:lpstr>Traitements adjuvants</vt:lpstr>
      <vt:lpstr>Traitements adjuvants</vt:lpstr>
      <vt:lpstr>Conclusion</vt:lpstr>
      <vt:lpstr>Perspective d’avenir</vt:lpstr>
      <vt:lpstr>Au total 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Médecine Esthétique Gynécologique</dc:title>
  <dc:creator>bertrand durantet</dc:creator>
  <cp:lastModifiedBy>bertrand durantet</cp:lastModifiedBy>
  <cp:revision>423</cp:revision>
  <dcterms:created xsi:type="dcterms:W3CDTF">2016-10-21T15:45:07Z</dcterms:created>
  <dcterms:modified xsi:type="dcterms:W3CDTF">2017-01-22T15:01:59Z</dcterms:modified>
</cp:coreProperties>
</file>